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6"/>
  </p:notesMasterIdLst>
  <p:handoutMasterIdLst>
    <p:handoutMasterId r:id="rId7"/>
  </p:handoutMasterIdLst>
  <p:sldIdLst>
    <p:sldId id="383" r:id="rId2"/>
    <p:sldId id="393" r:id="rId3"/>
    <p:sldId id="394" r:id="rId4"/>
    <p:sldId id="395" r:id="rId5"/>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9"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134" autoAdjust="0"/>
    <p:restoredTop sz="88400" autoAdjust="0"/>
  </p:normalViewPr>
  <p:slideViewPr>
    <p:cSldViewPr snapToGrid="0" snapToObjects="1">
      <p:cViewPr varScale="1">
        <p:scale>
          <a:sx n="79" d="100"/>
          <a:sy n="79" d="100"/>
        </p:scale>
        <p:origin x="344" y="20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50" d="100"/>
          <a:sy n="50" d="100"/>
        </p:scale>
        <p:origin x="-29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30AA30-70B4-47DC-95D5-311122F18C22}" type="datetimeFigureOut">
              <a:rPr lang="en-US" smtClean="0"/>
              <a:pPr/>
              <a:t>8/14/22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470DD7-29F7-46D6-8CAA-5B70407597D2}"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934C74-EE54-4B7B-B74C-6E965565CC37}" type="datetimeFigureOut">
              <a:rPr lang="en-US" smtClean="0"/>
              <a:pPr/>
              <a:t>8/14/22</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9B1E6-5516-4332-BE99-05D7C658371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9B1E6-5516-4332-BE99-05D7C658371F}" type="slidenum">
              <a:rPr lang="en-US" smtClean="0"/>
              <a:pPr/>
              <a:t>1</a:t>
            </a:fld>
            <a:endParaRPr lang="en-US" dirty="0"/>
          </a:p>
        </p:txBody>
      </p:sp>
    </p:spTree>
    <p:extLst>
      <p:ext uri="{BB962C8B-B14F-4D97-AF65-F5344CB8AC3E}">
        <p14:creationId xmlns:p14="http://schemas.microsoft.com/office/powerpoint/2010/main" val="373167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9B1E6-5516-4332-BE99-05D7C658371F}" type="slidenum">
              <a:rPr lang="en-US" smtClean="0"/>
              <a:pPr/>
              <a:t>2</a:t>
            </a:fld>
            <a:endParaRPr lang="en-US" dirty="0"/>
          </a:p>
        </p:txBody>
      </p:sp>
    </p:spTree>
    <p:extLst>
      <p:ext uri="{BB962C8B-B14F-4D97-AF65-F5344CB8AC3E}">
        <p14:creationId xmlns:p14="http://schemas.microsoft.com/office/powerpoint/2010/main" val="1377831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9B1E6-5516-4332-BE99-05D7C658371F}" type="slidenum">
              <a:rPr lang="en-US" smtClean="0"/>
              <a:pPr/>
              <a:t>3</a:t>
            </a:fld>
            <a:endParaRPr lang="en-US" dirty="0"/>
          </a:p>
        </p:txBody>
      </p:sp>
    </p:spTree>
    <p:extLst>
      <p:ext uri="{BB962C8B-B14F-4D97-AF65-F5344CB8AC3E}">
        <p14:creationId xmlns:p14="http://schemas.microsoft.com/office/powerpoint/2010/main" val="1276597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9B1E6-5516-4332-BE99-05D7C658371F}" type="slidenum">
              <a:rPr lang="en-US" smtClean="0"/>
              <a:pPr/>
              <a:t>4</a:t>
            </a:fld>
            <a:endParaRPr lang="en-US" dirty="0"/>
          </a:p>
        </p:txBody>
      </p:sp>
    </p:spTree>
    <p:extLst>
      <p:ext uri="{BB962C8B-B14F-4D97-AF65-F5344CB8AC3E}">
        <p14:creationId xmlns:p14="http://schemas.microsoft.com/office/powerpoint/2010/main" val="77820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293159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23667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202226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352430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2301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32998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120282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398608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166117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326262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248715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endParaRPr lang="en-US" dirty="0"/>
          </a:p>
        </p:txBody>
      </p:sp>
    </p:spTree>
    <p:extLst>
      <p:ext uri="{BB962C8B-B14F-4D97-AF65-F5344CB8AC3E}">
        <p14:creationId xmlns:p14="http://schemas.microsoft.com/office/powerpoint/2010/main" val="1016463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6B131B-2A87-5B46-B5ED-F91ACC7173E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7367" r="8171"/>
          <a:stretch/>
        </p:blipFill>
        <p:spPr>
          <a:xfrm>
            <a:off x="0" y="-5933"/>
            <a:ext cx="10058400" cy="7772400"/>
          </a:xfrm>
          <a:prstGeom prst="rect">
            <a:avLst/>
          </a:prstGeom>
        </p:spPr>
      </p:pic>
      <p:sp>
        <p:nvSpPr>
          <p:cNvPr id="4" name="Rounded Rectangle 3">
            <a:extLst>
              <a:ext uri="{FF2B5EF4-FFF2-40B4-BE49-F238E27FC236}">
                <a16:creationId xmlns:a16="http://schemas.microsoft.com/office/drawing/2014/main" id="{FC09614D-B285-A54C-A27F-F1D91897C7F7}"/>
              </a:ext>
              <a:ext uri="{C183D7F6-B498-43B3-948B-1728B52AA6E4}">
                <adec:decorative xmlns:adec="http://schemas.microsoft.com/office/drawing/2017/decorative" val="1"/>
              </a:ext>
            </a:extLst>
          </p:cNvPr>
          <p:cNvSpPr/>
          <p:nvPr/>
        </p:nvSpPr>
        <p:spPr>
          <a:xfrm>
            <a:off x="594020" y="1203642"/>
            <a:ext cx="8870360" cy="5365117"/>
          </a:xfrm>
          <a:prstGeom prst="round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dirty="0">
              <a:ln w="76200">
                <a:solidFill>
                  <a:schemeClr val="tx1"/>
                </a:solidFill>
              </a:ln>
            </a:endParaRPr>
          </a:p>
        </p:txBody>
      </p:sp>
      <p:pic>
        <p:nvPicPr>
          <p:cNvPr id="81" name="Picture 80">
            <a:extLst>
              <a:ext uri="{FF2B5EF4-FFF2-40B4-BE49-F238E27FC236}">
                <a16:creationId xmlns:a16="http://schemas.microsoft.com/office/drawing/2014/main" id="{E9339384-DB27-304C-81D8-37C8C5E5AD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56602" y="947774"/>
            <a:ext cx="1786641" cy="2434658"/>
          </a:xfrm>
          <a:prstGeom prst="rect">
            <a:avLst/>
          </a:prstGeom>
        </p:spPr>
      </p:pic>
      <p:cxnSp>
        <p:nvCxnSpPr>
          <p:cNvPr id="7" name="Straight Connector 6">
            <a:extLst>
              <a:ext uri="{FF2B5EF4-FFF2-40B4-BE49-F238E27FC236}">
                <a16:creationId xmlns:a16="http://schemas.microsoft.com/office/drawing/2014/main" id="{BE565B10-F561-C64A-9D8A-207281A0AE66}"/>
              </a:ext>
              <a:ext uri="{C183D7F6-B498-43B3-948B-1728B52AA6E4}">
                <adec:decorative xmlns:adec="http://schemas.microsoft.com/office/drawing/2017/decorative" val="1"/>
              </a:ext>
            </a:extLst>
          </p:cNvPr>
          <p:cNvCxnSpPr>
            <a:cxnSpLocks/>
          </p:cNvCxnSpPr>
          <p:nvPr/>
        </p:nvCxnSpPr>
        <p:spPr>
          <a:xfrm>
            <a:off x="1238432" y="5141938"/>
            <a:ext cx="1836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663D5EB-1487-E34D-8268-A9340E7CE99B}"/>
              </a:ext>
              <a:ext uri="{C183D7F6-B498-43B3-948B-1728B52AA6E4}">
                <adec:decorative xmlns:adec="http://schemas.microsoft.com/office/drawing/2017/decorative" val="1"/>
              </a:ext>
            </a:extLst>
          </p:cNvPr>
          <p:cNvCxnSpPr>
            <a:cxnSpLocks/>
          </p:cNvCxnSpPr>
          <p:nvPr/>
        </p:nvCxnSpPr>
        <p:spPr>
          <a:xfrm>
            <a:off x="3698801" y="5141938"/>
            <a:ext cx="16349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9FD513-577A-A64F-89B1-1EBBD0D0146D}"/>
              </a:ext>
              <a:ext uri="{C183D7F6-B498-43B3-948B-1728B52AA6E4}">
                <adec:decorative xmlns:adec="http://schemas.microsoft.com/office/drawing/2017/decorative" val="1"/>
              </a:ext>
            </a:extLst>
          </p:cNvPr>
          <p:cNvCxnSpPr>
            <a:cxnSpLocks/>
          </p:cNvCxnSpPr>
          <p:nvPr/>
        </p:nvCxnSpPr>
        <p:spPr>
          <a:xfrm>
            <a:off x="5964935" y="5141938"/>
            <a:ext cx="28522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Logo">
            <a:extLst>
              <a:ext uri="{FF2B5EF4-FFF2-40B4-BE49-F238E27FC236}">
                <a16:creationId xmlns:a16="http://schemas.microsoft.com/office/drawing/2014/main" id="{06D1C139-DF1A-8C4F-9494-E655D35853C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4437" y="5749601"/>
            <a:ext cx="476720" cy="477250"/>
          </a:xfrm>
          <a:prstGeom prst="rect">
            <a:avLst/>
          </a:prstGeom>
        </p:spPr>
      </p:pic>
      <p:sp>
        <p:nvSpPr>
          <p:cNvPr id="14" name="TextBox 13"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083F7802-93EE-0344-9265-25A33ED23760}"/>
              </a:ext>
            </a:extLst>
          </p:cNvPr>
          <p:cNvSpPr txBox="1"/>
          <p:nvPr/>
        </p:nvSpPr>
        <p:spPr>
          <a:xfrm>
            <a:off x="2076188" y="6205084"/>
            <a:ext cx="5906024" cy="276999"/>
          </a:xfrm>
          <a:prstGeom prst="rect">
            <a:avLst/>
          </a:prstGeom>
          <a:noFill/>
        </p:spPr>
        <p:txBody>
          <a:bodyPr wrap="square" rtlCol="0">
            <a:spAutoFit/>
          </a:bodyPr>
          <a:lstStyle/>
          <a:p>
            <a:pPr algn="ctr"/>
            <a:r>
              <a:rPr lang="en-US" sz="600" dirty="0"/>
              <a:t>This material was produced under grant number SH-99059-SH0 from the Occupational Safety and Health Administration, U.S. Department of Labor. It does not necessarily reflect the </a:t>
            </a:r>
          </a:p>
          <a:p>
            <a:pPr algn="ctr"/>
            <a:r>
              <a:rPr lang="en-US" sz="600" dirty="0"/>
              <a:t>views or policies of the U.S. Department of Labor, nor does mention of trade names, commercial products, or organizations imply endorsement by the U.S. Government.</a:t>
            </a:r>
          </a:p>
        </p:txBody>
      </p:sp>
      <p:sp>
        <p:nvSpPr>
          <p:cNvPr id="59" name="Content">
            <a:extLst>
              <a:ext uri="{FF2B5EF4-FFF2-40B4-BE49-F238E27FC236}">
                <a16:creationId xmlns:a16="http://schemas.microsoft.com/office/drawing/2014/main" id="{9666D6B9-A662-6443-AF4F-6E83785CFB59}"/>
              </a:ext>
              <a:ext uri="{C183D7F6-B498-43B3-948B-1728B52AA6E4}">
                <adec:decorative xmlns:adec="http://schemas.microsoft.com/office/drawing/2017/decorative" val="1"/>
              </a:ext>
            </a:extLst>
          </p:cNvPr>
          <p:cNvSpPr txBox="1"/>
          <p:nvPr/>
        </p:nvSpPr>
        <p:spPr>
          <a:xfrm>
            <a:off x="3930903" y="5756467"/>
            <a:ext cx="1734861" cy="476156"/>
          </a:xfrm>
          <a:prstGeom prst="rect">
            <a:avLst/>
          </a:prstGeom>
          <a:noFill/>
        </p:spPr>
        <p:txBody>
          <a:bodyPr wrap="square">
            <a:spAutoFit/>
          </a:bodyPr>
          <a:lstStyle/>
          <a:p>
            <a:r>
              <a:rPr lang="en-US" sz="1247" b="1" dirty="0">
                <a:latin typeface="Arial" panose="020B0604020202020204" pitchFamily="34" charset="0"/>
                <a:cs typeface="Arial" panose="020B0604020202020204" pitchFamily="34" charset="0"/>
              </a:rPr>
              <a:t>Nothing acts faster </a:t>
            </a:r>
          </a:p>
          <a:p>
            <a:r>
              <a:rPr lang="en-US" sz="1247" b="1" dirty="0">
                <a:latin typeface="Arial" panose="020B0604020202020204" pitchFamily="34" charset="0"/>
                <a:cs typeface="Arial" panose="020B0604020202020204" pitchFamily="34" charset="0"/>
              </a:rPr>
              <a:t>than fire prevention.</a:t>
            </a:r>
            <a:endParaRPr lang="en-US" sz="1247" dirty="0"/>
          </a:p>
        </p:txBody>
      </p:sp>
      <p:sp>
        <p:nvSpPr>
          <p:cNvPr id="20" name="TextBox 19" descr="Instructor at SERI&#13;&#10;">
            <a:extLst>
              <a:ext uri="{FF2B5EF4-FFF2-40B4-BE49-F238E27FC236}">
                <a16:creationId xmlns:a16="http://schemas.microsoft.com/office/drawing/2014/main" id="{FDF8DC4E-5EA6-F241-A42B-06E2C2419BB0}"/>
              </a:ext>
            </a:extLst>
          </p:cNvPr>
          <p:cNvSpPr txBox="1"/>
          <p:nvPr/>
        </p:nvSpPr>
        <p:spPr>
          <a:xfrm>
            <a:off x="6514977" y="5153420"/>
            <a:ext cx="1868231" cy="369332"/>
          </a:xfrm>
          <a:prstGeom prst="rect">
            <a:avLst/>
          </a:prstGeom>
          <a:noFill/>
        </p:spPr>
        <p:txBody>
          <a:bodyPr wrap="square" rtlCol="0">
            <a:spAutoFit/>
          </a:bodyPr>
          <a:lstStyle/>
          <a:p>
            <a:pPr algn="ctr"/>
            <a:r>
              <a:rPr lang="en-US" dirty="0"/>
              <a:t>Instructor</a:t>
            </a:r>
          </a:p>
        </p:txBody>
      </p:sp>
      <p:sp>
        <p:nvSpPr>
          <p:cNvPr id="19" name="TextBox 18" descr="Hours Completed&#13;&#10;">
            <a:extLst>
              <a:ext uri="{FF2B5EF4-FFF2-40B4-BE49-F238E27FC236}">
                <a16:creationId xmlns:a16="http://schemas.microsoft.com/office/drawing/2014/main" id="{9D4B0457-6CB9-0F4B-9697-BF7B9E6A41C0}"/>
              </a:ext>
            </a:extLst>
          </p:cNvPr>
          <p:cNvSpPr txBox="1"/>
          <p:nvPr/>
        </p:nvSpPr>
        <p:spPr>
          <a:xfrm>
            <a:off x="3606187" y="5153420"/>
            <a:ext cx="1820199" cy="369332"/>
          </a:xfrm>
          <a:prstGeom prst="rect">
            <a:avLst/>
          </a:prstGeom>
          <a:noFill/>
        </p:spPr>
        <p:txBody>
          <a:bodyPr wrap="square" rtlCol="0">
            <a:spAutoFit/>
          </a:bodyPr>
          <a:lstStyle/>
          <a:p>
            <a:pPr algn="ctr"/>
            <a:r>
              <a:rPr lang="en-US" dirty="0"/>
              <a:t>Hours Completed</a:t>
            </a:r>
          </a:p>
        </p:txBody>
      </p:sp>
      <p:sp>
        <p:nvSpPr>
          <p:cNvPr id="18" name="TextBox 17" descr="Date of Course&#13;&#10;">
            <a:extLst>
              <a:ext uri="{FF2B5EF4-FFF2-40B4-BE49-F238E27FC236}">
                <a16:creationId xmlns:a16="http://schemas.microsoft.com/office/drawing/2014/main" id="{29875D18-64D5-B944-9CED-4AF0F9C0A17F}"/>
              </a:ext>
            </a:extLst>
          </p:cNvPr>
          <p:cNvSpPr txBox="1"/>
          <p:nvPr/>
        </p:nvSpPr>
        <p:spPr>
          <a:xfrm>
            <a:off x="1327055" y="5153420"/>
            <a:ext cx="1659605" cy="369332"/>
          </a:xfrm>
          <a:prstGeom prst="rect">
            <a:avLst/>
          </a:prstGeom>
          <a:noFill/>
        </p:spPr>
        <p:txBody>
          <a:bodyPr wrap="square" rtlCol="0">
            <a:spAutoFit/>
          </a:bodyPr>
          <a:lstStyle/>
          <a:p>
            <a:pPr algn="ctr"/>
            <a:r>
              <a:rPr lang="en-US" dirty="0"/>
              <a:t>Date of Course</a:t>
            </a:r>
          </a:p>
        </p:txBody>
      </p:sp>
      <p:sp>
        <p:nvSpPr>
          <p:cNvPr id="31" name="TextBox 30" descr="Instructor">
            <a:extLst>
              <a:ext uri="{FF2B5EF4-FFF2-40B4-BE49-F238E27FC236}">
                <a16:creationId xmlns:a16="http://schemas.microsoft.com/office/drawing/2014/main" id="{20456F44-F8D5-B848-AB8C-BA3ADFCA0EFB}"/>
              </a:ext>
            </a:extLst>
          </p:cNvPr>
          <p:cNvSpPr txBox="1"/>
          <p:nvPr/>
        </p:nvSpPr>
        <p:spPr>
          <a:xfrm>
            <a:off x="6647093" y="4764986"/>
            <a:ext cx="1603999" cy="369332"/>
          </a:xfrm>
          <a:prstGeom prst="rect">
            <a:avLst/>
          </a:prstGeom>
          <a:noFill/>
        </p:spPr>
        <p:txBody>
          <a:bodyPr wrap="square" rtlCol="0">
            <a:spAutoFit/>
          </a:bodyPr>
          <a:lstStyle/>
          <a:p>
            <a:pPr algn="ctr"/>
            <a:r>
              <a:rPr lang="en-US" dirty="0"/>
              <a:t>Instructor</a:t>
            </a:r>
          </a:p>
        </p:txBody>
      </p:sp>
      <p:sp>
        <p:nvSpPr>
          <p:cNvPr id="30" name="TextBox 29" descr="Hours&#13;&#10;">
            <a:extLst>
              <a:ext uri="{FF2B5EF4-FFF2-40B4-BE49-F238E27FC236}">
                <a16:creationId xmlns:a16="http://schemas.microsoft.com/office/drawing/2014/main" id="{1614E32F-3E9A-6E44-9647-971DB16A6AED}"/>
              </a:ext>
            </a:extLst>
          </p:cNvPr>
          <p:cNvSpPr txBox="1"/>
          <p:nvPr/>
        </p:nvSpPr>
        <p:spPr>
          <a:xfrm>
            <a:off x="4009199" y="4764986"/>
            <a:ext cx="1014175" cy="369332"/>
          </a:xfrm>
          <a:prstGeom prst="rect">
            <a:avLst/>
          </a:prstGeom>
          <a:noFill/>
        </p:spPr>
        <p:txBody>
          <a:bodyPr wrap="square" rtlCol="0">
            <a:spAutoFit/>
          </a:bodyPr>
          <a:lstStyle/>
          <a:p>
            <a:pPr algn="ctr"/>
            <a:r>
              <a:rPr lang="en-US" dirty="0"/>
              <a:t>Hours</a:t>
            </a:r>
          </a:p>
        </p:txBody>
      </p:sp>
      <p:sp>
        <p:nvSpPr>
          <p:cNvPr id="29" name="TextBox 28" descr="Date&#13;&#10;">
            <a:extLst>
              <a:ext uri="{FF2B5EF4-FFF2-40B4-BE49-F238E27FC236}">
                <a16:creationId xmlns:a16="http://schemas.microsoft.com/office/drawing/2014/main" id="{0D00E435-8CBB-B342-AB62-B0739FE2C959}"/>
              </a:ext>
            </a:extLst>
          </p:cNvPr>
          <p:cNvSpPr txBox="1"/>
          <p:nvPr/>
        </p:nvSpPr>
        <p:spPr>
          <a:xfrm>
            <a:off x="1649770" y="4764986"/>
            <a:ext cx="1014175" cy="369332"/>
          </a:xfrm>
          <a:prstGeom prst="rect">
            <a:avLst/>
          </a:prstGeom>
          <a:noFill/>
        </p:spPr>
        <p:txBody>
          <a:bodyPr wrap="square" rtlCol="0">
            <a:spAutoFit/>
          </a:bodyPr>
          <a:lstStyle/>
          <a:p>
            <a:pPr algn="ctr"/>
            <a:r>
              <a:rPr lang="en-US" dirty="0"/>
              <a:t>Date</a:t>
            </a:r>
          </a:p>
        </p:txBody>
      </p:sp>
      <p:sp>
        <p:nvSpPr>
          <p:cNvPr id="28" name="TextBox 27" descr="Student&#13;&#10;">
            <a:extLst>
              <a:ext uri="{FF2B5EF4-FFF2-40B4-BE49-F238E27FC236}">
                <a16:creationId xmlns:a16="http://schemas.microsoft.com/office/drawing/2014/main" id="{1416DE29-96C5-EC4E-BB90-4715C529F92B}"/>
              </a:ext>
            </a:extLst>
          </p:cNvPr>
          <p:cNvSpPr txBox="1"/>
          <p:nvPr/>
        </p:nvSpPr>
        <p:spPr>
          <a:xfrm>
            <a:off x="3378220" y="3871470"/>
            <a:ext cx="2487608" cy="789896"/>
          </a:xfrm>
          <a:prstGeom prst="rect">
            <a:avLst/>
          </a:prstGeom>
          <a:noFill/>
        </p:spPr>
        <p:txBody>
          <a:bodyPr wrap="square" rtlCol="0">
            <a:spAutoFit/>
          </a:bodyPr>
          <a:lstStyle/>
          <a:p>
            <a:pPr algn="ctr"/>
            <a:r>
              <a:rPr lang="en-US" sz="4533" dirty="0"/>
              <a:t>Student</a:t>
            </a:r>
          </a:p>
        </p:txBody>
      </p:sp>
      <p:sp>
        <p:nvSpPr>
          <p:cNvPr id="8" name="TextBox 7" descr="This Certificate is Awarded to&#13;&#10;">
            <a:extLst>
              <a:ext uri="{FF2B5EF4-FFF2-40B4-BE49-F238E27FC236}">
                <a16:creationId xmlns:a16="http://schemas.microsoft.com/office/drawing/2014/main" id="{3BD31B1D-90D5-C24B-9481-E110E2725FDC}"/>
              </a:ext>
            </a:extLst>
          </p:cNvPr>
          <p:cNvSpPr txBox="1"/>
          <p:nvPr/>
        </p:nvSpPr>
        <p:spPr>
          <a:xfrm>
            <a:off x="2797360" y="3616856"/>
            <a:ext cx="3649329" cy="441211"/>
          </a:xfrm>
          <a:prstGeom prst="rect">
            <a:avLst/>
          </a:prstGeom>
          <a:noFill/>
        </p:spPr>
        <p:txBody>
          <a:bodyPr wrap="square" rtlCol="0">
            <a:spAutoFit/>
          </a:bodyPr>
          <a:lstStyle/>
          <a:p>
            <a:pPr algn="ctr"/>
            <a:r>
              <a:rPr lang="en-US" sz="2267" dirty="0"/>
              <a:t>This Certificate is Awarded to</a:t>
            </a:r>
          </a:p>
        </p:txBody>
      </p:sp>
      <p:sp>
        <p:nvSpPr>
          <p:cNvPr id="10" name="TextBox 9" descr="How to Identify and Mitigate Fire Hazards at Your Work (English)">
            <a:extLst>
              <a:ext uri="{FF2B5EF4-FFF2-40B4-BE49-F238E27FC236}">
                <a16:creationId xmlns:a16="http://schemas.microsoft.com/office/drawing/2014/main" id="{22D9DB08-A651-B64B-872A-F1D6EC0C96CF}"/>
              </a:ext>
            </a:extLst>
          </p:cNvPr>
          <p:cNvSpPr txBox="1"/>
          <p:nvPr/>
        </p:nvSpPr>
        <p:spPr>
          <a:xfrm>
            <a:off x="1466095" y="2418131"/>
            <a:ext cx="6311858" cy="1077218"/>
          </a:xfrm>
          <a:prstGeom prst="rect">
            <a:avLst/>
          </a:prstGeom>
          <a:noFill/>
        </p:spPr>
        <p:txBody>
          <a:bodyPr wrap="square" rtlCol="0">
            <a:spAutoFit/>
          </a:bodyPr>
          <a:lstStyle/>
          <a:p>
            <a:pPr algn="ctr"/>
            <a:r>
              <a:rPr lang="en-US" sz="3200" b="1" dirty="0"/>
              <a:t>How to Identify and Mitigate Fire Hazards at Your Auto Repair Shop</a:t>
            </a:r>
          </a:p>
        </p:txBody>
      </p:sp>
      <p:sp>
        <p:nvSpPr>
          <p:cNvPr id="82" name="Title 81" descr="Certificate of attendance">
            <a:extLst>
              <a:ext uri="{FF2B5EF4-FFF2-40B4-BE49-F238E27FC236}">
                <a16:creationId xmlns:a16="http://schemas.microsoft.com/office/drawing/2014/main" id="{D37B93EB-8072-DE46-BA6F-5D51E1A969E2}"/>
              </a:ext>
            </a:extLst>
          </p:cNvPr>
          <p:cNvSpPr>
            <a:spLocks noGrp="1"/>
          </p:cNvSpPr>
          <p:nvPr>
            <p:ph type="title" idx="4294967295"/>
          </p:nvPr>
        </p:nvSpPr>
        <p:spPr>
          <a:xfrm>
            <a:off x="1355151" y="1677119"/>
            <a:ext cx="6533746" cy="745179"/>
          </a:xfrm>
        </p:spPr>
        <p:txBody>
          <a:bodyPr>
            <a:noAutofit/>
          </a:bodyPr>
          <a:lstStyle/>
          <a:p>
            <a:pPr algn="ctr"/>
            <a:r>
              <a:rPr lang="en-US" sz="4000" b="1" dirty="0">
                <a:latin typeface="+mn-lt"/>
              </a:rPr>
              <a:t>CERTIFICATE OF ATTENDANCE</a:t>
            </a:r>
          </a:p>
        </p:txBody>
      </p:sp>
    </p:spTree>
    <p:extLst>
      <p:ext uri="{BB962C8B-B14F-4D97-AF65-F5344CB8AC3E}">
        <p14:creationId xmlns:p14="http://schemas.microsoft.com/office/powerpoint/2010/main" val="713780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ig fire flames">
            <a:extLst>
              <a:ext uri="{FF2B5EF4-FFF2-40B4-BE49-F238E27FC236}">
                <a16:creationId xmlns:a16="http://schemas.microsoft.com/office/drawing/2014/main" id="{7F32AF52-B5E2-D140-8FB8-A8903F483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4838700"/>
            <a:ext cx="10058401" cy="2933700"/>
          </a:xfrm>
          <a:prstGeom prst="rect">
            <a:avLst/>
          </a:prstGeom>
        </p:spPr>
      </p:pic>
      <p:sp>
        <p:nvSpPr>
          <p:cNvPr id="4" name="Rounded Rectangle 3">
            <a:extLst>
              <a:ext uri="{FF2B5EF4-FFF2-40B4-BE49-F238E27FC236}">
                <a16:creationId xmlns:a16="http://schemas.microsoft.com/office/drawing/2014/main" id="{FC09614D-B285-A54C-A27F-F1D91897C7F7}"/>
              </a:ext>
              <a:ext uri="{C183D7F6-B498-43B3-948B-1728B52AA6E4}">
                <adec:decorative xmlns:adec="http://schemas.microsoft.com/office/drawing/2017/decorative" val="1"/>
              </a:ext>
            </a:extLst>
          </p:cNvPr>
          <p:cNvSpPr/>
          <p:nvPr/>
        </p:nvSpPr>
        <p:spPr>
          <a:xfrm>
            <a:off x="594020" y="1203642"/>
            <a:ext cx="8870360" cy="5365117"/>
          </a:xfrm>
          <a:prstGeom prst="round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dirty="0">
              <a:ln w="76200">
                <a:solidFill>
                  <a:schemeClr val="tx1"/>
                </a:solidFill>
              </a:ln>
            </a:endParaRPr>
          </a:p>
        </p:txBody>
      </p:sp>
      <p:sp>
        <p:nvSpPr>
          <p:cNvPr id="59" name="Content">
            <a:extLst>
              <a:ext uri="{FF2B5EF4-FFF2-40B4-BE49-F238E27FC236}">
                <a16:creationId xmlns:a16="http://schemas.microsoft.com/office/drawing/2014/main" id="{9666D6B9-A662-6443-AF4F-6E83785CFB59}"/>
              </a:ext>
              <a:ext uri="{C183D7F6-B498-43B3-948B-1728B52AA6E4}">
                <adec:decorative xmlns:adec="http://schemas.microsoft.com/office/drawing/2017/decorative" val="1"/>
              </a:ext>
            </a:extLst>
          </p:cNvPr>
          <p:cNvSpPr txBox="1"/>
          <p:nvPr/>
        </p:nvSpPr>
        <p:spPr>
          <a:xfrm>
            <a:off x="3930903" y="5756467"/>
            <a:ext cx="1734861" cy="476156"/>
          </a:xfrm>
          <a:prstGeom prst="rect">
            <a:avLst/>
          </a:prstGeom>
          <a:noFill/>
        </p:spPr>
        <p:txBody>
          <a:bodyPr wrap="square">
            <a:spAutoFit/>
          </a:bodyPr>
          <a:lstStyle/>
          <a:p>
            <a:r>
              <a:rPr lang="en-US" sz="1247" b="1" dirty="0">
                <a:latin typeface="Arial" panose="020B0604020202020204" pitchFamily="34" charset="0"/>
                <a:cs typeface="Arial" panose="020B0604020202020204" pitchFamily="34" charset="0"/>
              </a:rPr>
              <a:t>Nothing acts faster </a:t>
            </a:r>
          </a:p>
          <a:p>
            <a:r>
              <a:rPr lang="en-US" sz="1247" b="1" dirty="0">
                <a:latin typeface="Arial" panose="020B0604020202020204" pitchFamily="34" charset="0"/>
                <a:cs typeface="Arial" panose="020B0604020202020204" pitchFamily="34" charset="0"/>
              </a:rPr>
              <a:t>than fire prevention.</a:t>
            </a:r>
            <a:endParaRPr lang="en-US" sz="1247" dirty="0"/>
          </a:p>
        </p:txBody>
      </p:sp>
      <p:pic>
        <p:nvPicPr>
          <p:cNvPr id="58" name="Logo">
            <a:extLst>
              <a:ext uri="{FF2B5EF4-FFF2-40B4-BE49-F238E27FC236}">
                <a16:creationId xmlns:a16="http://schemas.microsoft.com/office/drawing/2014/main" id="{06D1C139-DF1A-8C4F-9494-E655D35853C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4437" y="5749601"/>
            <a:ext cx="476720" cy="477250"/>
          </a:xfrm>
          <a:prstGeom prst="rect">
            <a:avLst/>
          </a:prstGeom>
        </p:spPr>
      </p:pic>
      <p:sp>
        <p:nvSpPr>
          <p:cNvPr id="14" name="TextBox 13"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083F7802-93EE-0344-9265-25A33ED23760}"/>
              </a:ext>
            </a:extLst>
          </p:cNvPr>
          <p:cNvSpPr txBox="1"/>
          <p:nvPr/>
        </p:nvSpPr>
        <p:spPr>
          <a:xfrm>
            <a:off x="2076188" y="6205084"/>
            <a:ext cx="5906024" cy="276999"/>
          </a:xfrm>
          <a:prstGeom prst="rect">
            <a:avLst/>
          </a:prstGeom>
          <a:noFill/>
        </p:spPr>
        <p:txBody>
          <a:bodyPr wrap="square" rtlCol="0">
            <a:spAutoFit/>
          </a:bodyPr>
          <a:lstStyle/>
          <a:p>
            <a:pPr algn="ctr"/>
            <a:r>
              <a:rPr lang="en-US" sz="600" dirty="0"/>
              <a:t>This material was produced under grant number SH-99059-SH0 from the Occupational Safety and Health Administration, U.S. Department of Labor. It does not necessarily reflect the </a:t>
            </a:r>
          </a:p>
          <a:p>
            <a:pPr algn="ctr"/>
            <a:r>
              <a:rPr lang="en-US" sz="600" dirty="0"/>
              <a:t>views or policies of the U.S. Department of Labor, nor does mention of trade names, commercial products, or organizations imply endorsement by the U.S. Government.</a:t>
            </a:r>
          </a:p>
        </p:txBody>
      </p:sp>
      <p:sp>
        <p:nvSpPr>
          <p:cNvPr id="20" name="TextBox 19" descr="Instructor at SERI&#13;&#10;">
            <a:extLst>
              <a:ext uri="{FF2B5EF4-FFF2-40B4-BE49-F238E27FC236}">
                <a16:creationId xmlns:a16="http://schemas.microsoft.com/office/drawing/2014/main" id="{FDF8DC4E-5EA6-F241-A42B-06E2C2419BB0}"/>
              </a:ext>
            </a:extLst>
          </p:cNvPr>
          <p:cNvSpPr txBox="1"/>
          <p:nvPr/>
        </p:nvSpPr>
        <p:spPr>
          <a:xfrm>
            <a:off x="6514977" y="5153420"/>
            <a:ext cx="1868231" cy="369332"/>
          </a:xfrm>
          <a:prstGeom prst="rect">
            <a:avLst/>
          </a:prstGeom>
          <a:noFill/>
        </p:spPr>
        <p:txBody>
          <a:bodyPr wrap="square" rtlCol="0">
            <a:spAutoFit/>
          </a:bodyPr>
          <a:lstStyle/>
          <a:p>
            <a:pPr algn="ctr"/>
            <a:r>
              <a:rPr lang="en-US" dirty="0"/>
              <a:t>Instructor</a:t>
            </a:r>
          </a:p>
        </p:txBody>
      </p:sp>
      <p:sp>
        <p:nvSpPr>
          <p:cNvPr id="19" name="TextBox 18" descr="Hours Completed&#13;&#10;">
            <a:extLst>
              <a:ext uri="{FF2B5EF4-FFF2-40B4-BE49-F238E27FC236}">
                <a16:creationId xmlns:a16="http://schemas.microsoft.com/office/drawing/2014/main" id="{9D4B0457-6CB9-0F4B-9697-BF7B9E6A41C0}"/>
              </a:ext>
            </a:extLst>
          </p:cNvPr>
          <p:cNvSpPr txBox="1"/>
          <p:nvPr/>
        </p:nvSpPr>
        <p:spPr>
          <a:xfrm>
            <a:off x="3606187" y="5153420"/>
            <a:ext cx="1820199" cy="369332"/>
          </a:xfrm>
          <a:prstGeom prst="rect">
            <a:avLst/>
          </a:prstGeom>
          <a:noFill/>
        </p:spPr>
        <p:txBody>
          <a:bodyPr wrap="square" rtlCol="0">
            <a:spAutoFit/>
          </a:bodyPr>
          <a:lstStyle/>
          <a:p>
            <a:pPr algn="ctr"/>
            <a:r>
              <a:rPr lang="en-US" dirty="0"/>
              <a:t>Hours Completed</a:t>
            </a:r>
          </a:p>
        </p:txBody>
      </p:sp>
      <p:sp>
        <p:nvSpPr>
          <p:cNvPr id="18" name="TextBox 17" descr="Date of Course&#13;&#10;">
            <a:extLst>
              <a:ext uri="{FF2B5EF4-FFF2-40B4-BE49-F238E27FC236}">
                <a16:creationId xmlns:a16="http://schemas.microsoft.com/office/drawing/2014/main" id="{29875D18-64D5-B944-9CED-4AF0F9C0A17F}"/>
              </a:ext>
            </a:extLst>
          </p:cNvPr>
          <p:cNvSpPr txBox="1"/>
          <p:nvPr/>
        </p:nvSpPr>
        <p:spPr>
          <a:xfrm>
            <a:off x="1327055" y="5153420"/>
            <a:ext cx="1659605" cy="369332"/>
          </a:xfrm>
          <a:prstGeom prst="rect">
            <a:avLst/>
          </a:prstGeom>
          <a:noFill/>
        </p:spPr>
        <p:txBody>
          <a:bodyPr wrap="square" rtlCol="0">
            <a:spAutoFit/>
          </a:bodyPr>
          <a:lstStyle/>
          <a:p>
            <a:pPr algn="ctr"/>
            <a:r>
              <a:rPr lang="en-US" dirty="0"/>
              <a:t>Date of Course</a:t>
            </a:r>
          </a:p>
        </p:txBody>
      </p:sp>
      <p:cxnSp>
        <p:nvCxnSpPr>
          <p:cNvPr id="22" name="Straight Connector 21">
            <a:extLst>
              <a:ext uri="{FF2B5EF4-FFF2-40B4-BE49-F238E27FC236}">
                <a16:creationId xmlns:a16="http://schemas.microsoft.com/office/drawing/2014/main" id="{579FD513-577A-A64F-89B1-1EBBD0D0146D}"/>
              </a:ext>
              <a:ext uri="{C183D7F6-B498-43B3-948B-1728B52AA6E4}">
                <adec:decorative xmlns:adec="http://schemas.microsoft.com/office/drawing/2017/decorative" val="1"/>
              </a:ext>
            </a:extLst>
          </p:cNvPr>
          <p:cNvCxnSpPr>
            <a:cxnSpLocks/>
          </p:cNvCxnSpPr>
          <p:nvPr/>
        </p:nvCxnSpPr>
        <p:spPr>
          <a:xfrm>
            <a:off x="5964935" y="5141938"/>
            <a:ext cx="28522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descr="Flor Sandoval&#13;&#10;">
            <a:extLst>
              <a:ext uri="{FF2B5EF4-FFF2-40B4-BE49-F238E27FC236}">
                <a16:creationId xmlns:a16="http://schemas.microsoft.com/office/drawing/2014/main" id="{20456F44-F8D5-B848-AB8C-BA3ADFCA0EFB}"/>
              </a:ext>
            </a:extLst>
          </p:cNvPr>
          <p:cNvSpPr txBox="1"/>
          <p:nvPr/>
        </p:nvSpPr>
        <p:spPr>
          <a:xfrm>
            <a:off x="6647093" y="4764986"/>
            <a:ext cx="1603999" cy="369332"/>
          </a:xfrm>
          <a:prstGeom prst="rect">
            <a:avLst/>
          </a:prstGeom>
          <a:noFill/>
        </p:spPr>
        <p:txBody>
          <a:bodyPr wrap="square" rtlCol="0">
            <a:spAutoFit/>
          </a:bodyPr>
          <a:lstStyle/>
          <a:p>
            <a:pPr algn="ctr"/>
            <a:r>
              <a:rPr lang="en-US" dirty="0"/>
              <a:t>Instructor</a:t>
            </a:r>
          </a:p>
        </p:txBody>
      </p:sp>
      <p:cxnSp>
        <p:nvCxnSpPr>
          <p:cNvPr id="21" name="Straight Connector 20">
            <a:extLst>
              <a:ext uri="{FF2B5EF4-FFF2-40B4-BE49-F238E27FC236}">
                <a16:creationId xmlns:a16="http://schemas.microsoft.com/office/drawing/2014/main" id="{4663D5EB-1487-E34D-8268-A9340E7CE99B}"/>
              </a:ext>
              <a:ext uri="{C183D7F6-B498-43B3-948B-1728B52AA6E4}">
                <adec:decorative xmlns:adec="http://schemas.microsoft.com/office/drawing/2017/decorative" val="1"/>
              </a:ext>
            </a:extLst>
          </p:cNvPr>
          <p:cNvCxnSpPr>
            <a:cxnSpLocks/>
          </p:cNvCxnSpPr>
          <p:nvPr/>
        </p:nvCxnSpPr>
        <p:spPr>
          <a:xfrm>
            <a:off x="3698801" y="5141938"/>
            <a:ext cx="16349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descr="1.5&#13;&#10;">
            <a:extLst>
              <a:ext uri="{FF2B5EF4-FFF2-40B4-BE49-F238E27FC236}">
                <a16:creationId xmlns:a16="http://schemas.microsoft.com/office/drawing/2014/main" id="{1614E32F-3E9A-6E44-9647-971DB16A6AED}"/>
              </a:ext>
            </a:extLst>
          </p:cNvPr>
          <p:cNvSpPr txBox="1"/>
          <p:nvPr/>
        </p:nvSpPr>
        <p:spPr>
          <a:xfrm>
            <a:off x="4009199" y="4764986"/>
            <a:ext cx="1014175" cy="369332"/>
          </a:xfrm>
          <a:prstGeom prst="rect">
            <a:avLst/>
          </a:prstGeom>
          <a:noFill/>
        </p:spPr>
        <p:txBody>
          <a:bodyPr wrap="square" rtlCol="0">
            <a:spAutoFit/>
          </a:bodyPr>
          <a:lstStyle/>
          <a:p>
            <a:pPr algn="ctr"/>
            <a:r>
              <a:rPr lang="en-US" dirty="0"/>
              <a:t>Hours</a:t>
            </a:r>
          </a:p>
        </p:txBody>
      </p:sp>
      <p:cxnSp>
        <p:nvCxnSpPr>
          <p:cNvPr id="7" name="Straight Connector 6">
            <a:extLst>
              <a:ext uri="{FF2B5EF4-FFF2-40B4-BE49-F238E27FC236}">
                <a16:creationId xmlns:a16="http://schemas.microsoft.com/office/drawing/2014/main" id="{BE565B10-F561-C64A-9D8A-207281A0AE66}"/>
              </a:ext>
              <a:ext uri="{C183D7F6-B498-43B3-948B-1728B52AA6E4}">
                <adec:decorative xmlns:adec="http://schemas.microsoft.com/office/drawing/2017/decorative" val="1"/>
              </a:ext>
            </a:extLst>
          </p:cNvPr>
          <p:cNvCxnSpPr>
            <a:cxnSpLocks/>
          </p:cNvCxnSpPr>
          <p:nvPr/>
        </p:nvCxnSpPr>
        <p:spPr>
          <a:xfrm>
            <a:off x="1238432" y="5141938"/>
            <a:ext cx="1836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descr="3/30/2022&#13;&#10;">
            <a:extLst>
              <a:ext uri="{FF2B5EF4-FFF2-40B4-BE49-F238E27FC236}">
                <a16:creationId xmlns:a16="http://schemas.microsoft.com/office/drawing/2014/main" id="{0D00E435-8CBB-B342-AB62-B0739FE2C959}"/>
              </a:ext>
            </a:extLst>
          </p:cNvPr>
          <p:cNvSpPr txBox="1"/>
          <p:nvPr/>
        </p:nvSpPr>
        <p:spPr>
          <a:xfrm>
            <a:off x="1649770" y="4764986"/>
            <a:ext cx="1014175" cy="369332"/>
          </a:xfrm>
          <a:prstGeom prst="rect">
            <a:avLst/>
          </a:prstGeom>
          <a:noFill/>
        </p:spPr>
        <p:txBody>
          <a:bodyPr wrap="square" rtlCol="0">
            <a:spAutoFit/>
          </a:bodyPr>
          <a:lstStyle/>
          <a:p>
            <a:pPr algn="ctr"/>
            <a:r>
              <a:rPr lang="en-US" dirty="0"/>
              <a:t>Date</a:t>
            </a:r>
          </a:p>
        </p:txBody>
      </p:sp>
      <p:sp>
        <p:nvSpPr>
          <p:cNvPr id="28" name="TextBox 27" descr="Daniel Melissa&#13;&#10;">
            <a:extLst>
              <a:ext uri="{FF2B5EF4-FFF2-40B4-BE49-F238E27FC236}">
                <a16:creationId xmlns:a16="http://schemas.microsoft.com/office/drawing/2014/main" id="{1416DE29-96C5-EC4E-BB90-4715C529F92B}"/>
              </a:ext>
            </a:extLst>
          </p:cNvPr>
          <p:cNvSpPr txBox="1"/>
          <p:nvPr/>
        </p:nvSpPr>
        <p:spPr>
          <a:xfrm>
            <a:off x="3378220" y="3871470"/>
            <a:ext cx="2487608" cy="789896"/>
          </a:xfrm>
          <a:prstGeom prst="rect">
            <a:avLst/>
          </a:prstGeom>
          <a:noFill/>
        </p:spPr>
        <p:txBody>
          <a:bodyPr wrap="square" rtlCol="0">
            <a:spAutoFit/>
          </a:bodyPr>
          <a:lstStyle/>
          <a:p>
            <a:pPr algn="ctr"/>
            <a:r>
              <a:rPr lang="en-US" sz="4533" dirty="0"/>
              <a:t>Student</a:t>
            </a:r>
          </a:p>
        </p:txBody>
      </p:sp>
      <p:sp>
        <p:nvSpPr>
          <p:cNvPr id="8" name="TextBox 7" descr="This Certificate is Awarded to&#13;&#10;">
            <a:extLst>
              <a:ext uri="{FF2B5EF4-FFF2-40B4-BE49-F238E27FC236}">
                <a16:creationId xmlns:a16="http://schemas.microsoft.com/office/drawing/2014/main" id="{3BD31B1D-90D5-C24B-9481-E110E2725FDC}"/>
              </a:ext>
            </a:extLst>
          </p:cNvPr>
          <p:cNvSpPr txBox="1"/>
          <p:nvPr/>
        </p:nvSpPr>
        <p:spPr>
          <a:xfrm>
            <a:off x="2797360" y="3616856"/>
            <a:ext cx="3649329" cy="441211"/>
          </a:xfrm>
          <a:prstGeom prst="rect">
            <a:avLst/>
          </a:prstGeom>
          <a:noFill/>
        </p:spPr>
        <p:txBody>
          <a:bodyPr wrap="square" rtlCol="0">
            <a:spAutoFit/>
          </a:bodyPr>
          <a:lstStyle/>
          <a:p>
            <a:pPr algn="ctr"/>
            <a:r>
              <a:rPr lang="en-US" sz="2267" dirty="0"/>
              <a:t>This Certificate is Awarded to</a:t>
            </a:r>
          </a:p>
        </p:txBody>
      </p:sp>
      <p:sp>
        <p:nvSpPr>
          <p:cNvPr id="10" name="TextBox 9" descr="How to Identify and Mitigate Fire Hazards at Your Work (English)">
            <a:extLst>
              <a:ext uri="{FF2B5EF4-FFF2-40B4-BE49-F238E27FC236}">
                <a16:creationId xmlns:a16="http://schemas.microsoft.com/office/drawing/2014/main" id="{22D9DB08-A651-B64B-872A-F1D6EC0C96CF}"/>
              </a:ext>
            </a:extLst>
          </p:cNvPr>
          <p:cNvSpPr txBox="1"/>
          <p:nvPr/>
        </p:nvSpPr>
        <p:spPr>
          <a:xfrm>
            <a:off x="1466095" y="2418131"/>
            <a:ext cx="6311858" cy="1077218"/>
          </a:xfrm>
          <a:prstGeom prst="rect">
            <a:avLst/>
          </a:prstGeom>
          <a:noFill/>
        </p:spPr>
        <p:txBody>
          <a:bodyPr wrap="square" rtlCol="0">
            <a:spAutoFit/>
          </a:bodyPr>
          <a:lstStyle/>
          <a:p>
            <a:pPr algn="ctr"/>
            <a:r>
              <a:rPr lang="en-US" sz="3200" b="1" dirty="0"/>
              <a:t>How to Identify and Mitigate Fire Hazards at Your Auto Repair Shop</a:t>
            </a:r>
          </a:p>
        </p:txBody>
      </p:sp>
      <p:pic>
        <p:nvPicPr>
          <p:cNvPr id="81" name="Picture 80" descr="Gold seal">
            <a:extLst>
              <a:ext uri="{FF2B5EF4-FFF2-40B4-BE49-F238E27FC236}">
                <a16:creationId xmlns:a16="http://schemas.microsoft.com/office/drawing/2014/main" id="{E9339384-DB27-304C-81D8-37C8C5E5ADAD}"/>
              </a:ext>
            </a:extLst>
          </p:cNvPr>
          <p:cNvPicPr>
            <a:picLocks noChangeAspect="1"/>
          </p:cNvPicPr>
          <p:nvPr/>
        </p:nvPicPr>
        <p:blipFill>
          <a:blip r:embed="rId5"/>
          <a:stretch>
            <a:fillRect/>
          </a:stretch>
        </p:blipFill>
        <p:spPr>
          <a:xfrm>
            <a:off x="8056602" y="947774"/>
            <a:ext cx="1786641" cy="2434658"/>
          </a:xfrm>
          <a:prstGeom prst="rect">
            <a:avLst/>
          </a:prstGeom>
        </p:spPr>
      </p:pic>
      <p:sp>
        <p:nvSpPr>
          <p:cNvPr id="82" name="Title 81">
            <a:extLst>
              <a:ext uri="{FF2B5EF4-FFF2-40B4-BE49-F238E27FC236}">
                <a16:creationId xmlns:a16="http://schemas.microsoft.com/office/drawing/2014/main" id="{D37B93EB-8072-DE46-BA6F-5D51E1A969E2}"/>
              </a:ext>
            </a:extLst>
          </p:cNvPr>
          <p:cNvSpPr>
            <a:spLocks noGrp="1"/>
          </p:cNvSpPr>
          <p:nvPr>
            <p:ph type="title" idx="4294967295"/>
          </p:nvPr>
        </p:nvSpPr>
        <p:spPr>
          <a:xfrm>
            <a:off x="1355151" y="1677119"/>
            <a:ext cx="6533746" cy="745179"/>
          </a:xfrm>
        </p:spPr>
        <p:txBody>
          <a:bodyPr>
            <a:noAutofit/>
          </a:bodyPr>
          <a:lstStyle/>
          <a:p>
            <a:pPr algn="ctr"/>
            <a:r>
              <a:rPr lang="en-US" sz="4000" b="1" dirty="0">
                <a:latin typeface="+mn-lt"/>
              </a:rPr>
              <a:t>CERTIFICATE OF ATTENDANCE</a:t>
            </a:r>
          </a:p>
        </p:txBody>
      </p:sp>
      <p:pic>
        <p:nvPicPr>
          <p:cNvPr id="24" name="Picture 23" descr="small fire flames">
            <a:extLst>
              <a:ext uri="{FF2B5EF4-FFF2-40B4-BE49-F238E27FC236}">
                <a16:creationId xmlns:a16="http://schemas.microsoft.com/office/drawing/2014/main" id="{EC9C458B-C833-8F42-97D6-A7E3BF743B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3"/>
            <a:ext cx="10058400" cy="1185688"/>
          </a:xfrm>
          <a:prstGeom prst="rect">
            <a:avLst/>
          </a:prstGeom>
        </p:spPr>
      </p:pic>
    </p:spTree>
    <p:extLst>
      <p:ext uri="{BB962C8B-B14F-4D97-AF65-F5344CB8AC3E}">
        <p14:creationId xmlns:p14="http://schemas.microsoft.com/office/powerpoint/2010/main" val="495721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moke and fire flames">
            <a:extLst>
              <a:ext uri="{FF2B5EF4-FFF2-40B4-BE49-F238E27FC236}">
                <a16:creationId xmlns:a16="http://schemas.microsoft.com/office/drawing/2014/main" id="{A7450E07-B92D-5C49-A8F4-7EE71DCD6C7B}"/>
              </a:ext>
            </a:extLst>
          </p:cNvPr>
          <p:cNvPicPr>
            <a:picLocks noChangeAspect="1"/>
          </p:cNvPicPr>
          <p:nvPr/>
        </p:nvPicPr>
        <p:blipFill rotWithShape="1">
          <a:blip r:embed="rId3">
            <a:extLst>
              <a:ext uri="{28A0092B-C50C-407E-A947-70E740481C1C}">
                <a14:useLocalDpi xmlns:a14="http://schemas.microsoft.com/office/drawing/2010/main" val="0"/>
              </a:ext>
            </a:extLst>
          </a:blip>
          <a:srcRect l="16300" r="13168"/>
          <a:stretch/>
        </p:blipFill>
        <p:spPr>
          <a:xfrm>
            <a:off x="0" y="4804806"/>
            <a:ext cx="10058400" cy="2967593"/>
          </a:xfrm>
          <a:prstGeom prst="rect">
            <a:avLst/>
          </a:prstGeom>
        </p:spPr>
      </p:pic>
      <p:pic>
        <p:nvPicPr>
          <p:cNvPr id="25" name="Picture 24" descr="smoke">
            <a:extLst>
              <a:ext uri="{FF2B5EF4-FFF2-40B4-BE49-F238E27FC236}">
                <a16:creationId xmlns:a16="http://schemas.microsoft.com/office/drawing/2014/main" id="{B478C45F-830E-1640-A277-55225DDA33C0}"/>
              </a:ext>
            </a:extLst>
          </p:cNvPr>
          <p:cNvPicPr>
            <a:picLocks noChangeAspect="1"/>
          </p:cNvPicPr>
          <p:nvPr/>
        </p:nvPicPr>
        <p:blipFill rotWithShape="1">
          <a:blip r:embed="rId4">
            <a:extLst>
              <a:ext uri="{28A0092B-C50C-407E-A947-70E740481C1C}">
                <a14:useLocalDpi xmlns:a14="http://schemas.microsoft.com/office/drawing/2010/main" val="0"/>
              </a:ext>
            </a:extLst>
          </a:blip>
          <a:srcRect l="18116" t="14394" r="15984"/>
          <a:stretch/>
        </p:blipFill>
        <p:spPr>
          <a:xfrm>
            <a:off x="-1" y="0"/>
            <a:ext cx="10058401" cy="4891368"/>
          </a:xfrm>
          <a:prstGeom prst="rect">
            <a:avLst/>
          </a:prstGeom>
        </p:spPr>
      </p:pic>
      <p:sp>
        <p:nvSpPr>
          <p:cNvPr id="4" name="Rounded Rectangle 3">
            <a:extLst>
              <a:ext uri="{FF2B5EF4-FFF2-40B4-BE49-F238E27FC236}">
                <a16:creationId xmlns:a16="http://schemas.microsoft.com/office/drawing/2014/main" id="{FC09614D-B285-A54C-A27F-F1D91897C7F7}"/>
              </a:ext>
              <a:ext uri="{C183D7F6-B498-43B3-948B-1728B52AA6E4}">
                <adec:decorative xmlns:adec="http://schemas.microsoft.com/office/drawing/2017/decorative" val="1"/>
              </a:ext>
            </a:extLst>
          </p:cNvPr>
          <p:cNvSpPr/>
          <p:nvPr/>
        </p:nvSpPr>
        <p:spPr>
          <a:xfrm>
            <a:off x="594020" y="1203642"/>
            <a:ext cx="8870360" cy="5365117"/>
          </a:xfrm>
          <a:prstGeom prst="round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dirty="0">
              <a:ln w="76200">
                <a:solidFill>
                  <a:schemeClr val="tx1"/>
                </a:solidFill>
              </a:ln>
            </a:endParaRPr>
          </a:p>
        </p:txBody>
      </p:sp>
      <p:pic>
        <p:nvPicPr>
          <p:cNvPr id="81" name="Picture 80" descr="Gold seal">
            <a:extLst>
              <a:ext uri="{FF2B5EF4-FFF2-40B4-BE49-F238E27FC236}">
                <a16:creationId xmlns:a16="http://schemas.microsoft.com/office/drawing/2014/main" id="{E9339384-DB27-304C-81D8-37C8C5E5ADAD}"/>
              </a:ext>
            </a:extLst>
          </p:cNvPr>
          <p:cNvPicPr>
            <a:picLocks noChangeAspect="1"/>
          </p:cNvPicPr>
          <p:nvPr/>
        </p:nvPicPr>
        <p:blipFill>
          <a:blip r:embed="rId5"/>
          <a:stretch>
            <a:fillRect/>
          </a:stretch>
        </p:blipFill>
        <p:spPr>
          <a:xfrm>
            <a:off x="8056602" y="947774"/>
            <a:ext cx="1786641" cy="2434658"/>
          </a:xfrm>
          <a:prstGeom prst="rect">
            <a:avLst/>
          </a:prstGeom>
        </p:spPr>
      </p:pic>
      <p:cxnSp>
        <p:nvCxnSpPr>
          <p:cNvPr id="7" name="Straight Connector 6">
            <a:extLst>
              <a:ext uri="{FF2B5EF4-FFF2-40B4-BE49-F238E27FC236}">
                <a16:creationId xmlns:a16="http://schemas.microsoft.com/office/drawing/2014/main" id="{BE565B10-F561-C64A-9D8A-207281A0AE66}"/>
              </a:ext>
              <a:ext uri="{C183D7F6-B498-43B3-948B-1728B52AA6E4}">
                <adec:decorative xmlns:adec="http://schemas.microsoft.com/office/drawing/2017/decorative" val="1"/>
              </a:ext>
            </a:extLst>
          </p:cNvPr>
          <p:cNvCxnSpPr>
            <a:cxnSpLocks/>
          </p:cNvCxnSpPr>
          <p:nvPr/>
        </p:nvCxnSpPr>
        <p:spPr>
          <a:xfrm>
            <a:off x="1238432" y="5141938"/>
            <a:ext cx="1836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663D5EB-1487-E34D-8268-A9340E7CE99B}"/>
              </a:ext>
              <a:ext uri="{C183D7F6-B498-43B3-948B-1728B52AA6E4}">
                <adec:decorative xmlns:adec="http://schemas.microsoft.com/office/drawing/2017/decorative" val="1"/>
              </a:ext>
            </a:extLst>
          </p:cNvPr>
          <p:cNvCxnSpPr>
            <a:cxnSpLocks/>
          </p:cNvCxnSpPr>
          <p:nvPr/>
        </p:nvCxnSpPr>
        <p:spPr>
          <a:xfrm>
            <a:off x="3698801" y="5141938"/>
            <a:ext cx="16349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9FD513-577A-A64F-89B1-1EBBD0D0146D}"/>
              </a:ext>
              <a:ext uri="{C183D7F6-B498-43B3-948B-1728B52AA6E4}">
                <adec:decorative xmlns:adec="http://schemas.microsoft.com/office/drawing/2017/decorative" val="1"/>
              </a:ext>
            </a:extLst>
          </p:cNvPr>
          <p:cNvCxnSpPr>
            <a:cxnSpLocks/>
          </p:cNvCxnSpPr>
          <p:nvPr/>
        </p:nvCxnSpPr>
        <p:spPr>
          <a:xfrm>
            <a:off x="5964935" y="5141938"/>
            <a:ext cx="28522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Logo" descr="fire logo">
            <a:extLst>
              <a:ext uri="{FF2B5EF4-FFF2-40B4-BE49-F238E27FC236}">
                <a16:creationId xmlns:a16="http://schemas.microsoft.com/office/drawing/2014/main" id="{06D1C139-DF1A-8C4F-9494-E655D35853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4437" y="5749601"/>
            <a:ext cx="476720" cy="477250"/>
          </a:xfrm>
          <a:prstGeom prst="rect">
            <a:avLst/>
          </a:prstGeom>
        </p:spPr>
      </p:pic>
      <p:sp>
        <p:nvSpPr>
          <p:cNvPr id="59" name="Content" descr="Nothing acts faster than fire prevention.">
            <a:extLst>
              <a:ext uri="{FF2B5EF4-FFF2-40B4-BE49-F238E27FC236}">
                <a16:creationId xmlns:a16="http://schemas.microsoft.com/office/drawing/2014/main" id="{9666D6B9-A662-6443-AF4F-6E83785CFB59}"/>
              </a:ext>
            </a:extLst>
          </p:cNvPr>
          <p:cNvSpPr txBox="1"/>
          <p:nvPr/>
        </p:nvSpPr>
        <p:spPr>
          <a:xfrm>
            <a:off x="3930903" y="5756467"/>
            <a:ext cx="1734861" cy="476156"/>
          </a:xfrm>
          <a:prstGeom prst="rect">
            <a:avLst/>
          </a:prstGeom>
          <a:noFill/>
        </p:spPr>
        <p:txBody>
          <a:bodyPr wrap="square">
            <a:spAutoFit/>
          </a:bodyPr>
          <a:lstStyle/>
          <a:p>
            <a:r>
              <a:rPr lang="en-US" sz="1247" b="1" dirty="0">
                <a:latin typeface="Arial" panose="020B0604020202020204" pitchFamily="34" charset="0"/>
                <a:cs typeface="Arial" panose="020B0604020202020204" pitchFamily="34" charset="0"/>
              </a:rPr>
              <a:t>Nothing acts faster </a:t>
            </a:r>
          </a:p>
          <a:p>
            <a:r>
              <a:rPr lang="en-US" sz="1247" b="1" dirty="0">
                <a:latin typeface="Arial" panose="020B0604020202020204" pitchFamily="34" charset="0"/>
                <a:cs typeface="Arial" panose="020B0604020202020204" pitchFamily="34" charset="0"/>
              </a:rPr>
              <a:t>than fire prevention.</a:t>
            </a:r>
            <a:endParaRPr lang="en-US" sz="1247" dirty="0"/>
          </a:p>
        </p:txBody>
      </p:sp>
      <p:sp>
        <p:nvSpPr>
          <p:cNvPr id="14" name="TextBox 13"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083F7802-93EE-0344-9265-25A33ED23760}"/>
              </a:ext>
            </a:extLst>
          </p:cNvPr>
          <p:cNvSpPr txBox="1"/>
          <p:nvPr/>
        </p:nvSpPr>
        <p:spPr>
          <a:xfrm>
            <a:off x="2076188" y="6205084"/>
            <a:ext cx="5906024" cy="276999"/>
          </a:xfrm>
          <a:prstGeom prst="rect">
            <a:avLst/>
          </a:prstGeom>
          <a:noFill/>
        </p:spPr>
        <p:txBody>
          <a:bodyPr wrap="square" rtlCol="0">
            <a:spAutoFit/>
          </a:bodyPr>
          <a:lstStyle/>
          <a:p>
            <a:pPr algn="ctr"/>
            <a:r>
              <a:rPr lang="en-US" sz="600" dirty="0"/>
              <a:t>This material was produced under grant number SH-99059-SH0 from the Occupational Safety and Health Administration, U.S. Department of Labor. It does not necessarily reflect the </a:t>
            </a:r>
          </a:p>
          <a:p>
            <a:pPr algn="ctr"/>
            <a:r>
              <a:rPr lang="en-US" sz="600" dirty="0"/>
              <a:t>views or policies of the U.S. Department of Labor, nor does mention of trade names, commercial products, or organizations imply endorsement by the U.S. Government.</a:t>
            </a:r>
          </a:p>
        </p:txBody>
      </p:sp>
      <p:sp>
        <p:nvSpPr>
          <p:cNvPr id="20" name="TextBox 19" descr="Instructor at SERI&#13;&#10;">
            <a:extLst>
              <a:ext uri="{FF2B5EF4-FFF2-40B4-BE49-F238E27FC236}">
                <a16:creationId xmlns:a16="http://schemas.microsoft.com/office/drawing/2014/main" id="{FDF8DC4E-5EA6-F241-A42B-06E2C2419BB0}"/>
              </a:ext>
            </a:extLst>
          </p:cNvPr>
          <p:cNvSpPr txBox="1"/>
          <p:nvPr/>
        </p:nvSpPr>
        <p:spPr>
          <a:xfrm>
            <a:off x="6514977" y="5153420"/>
            <a:ext cx="1868231" cy="369332"/>
          </a:xfrm>
          <a:prstGeom prst="rect">
            <a:avLst/>
          </a:prstGeom>
          <a:noFill/>
        </p:spPr>
        <p:txBody>
          <a:bodyPr wrap="square" rtlCol="0">
            <a:spAutoFit/>
          </a:bodyPr>
          <a:lstStyle/>
          <a:p>
            <a:pPr algn="ctr"/>
            <a:r>
              <a:rPr lang="en-US" dirty="0"/>
              <a:t>Instructor</a:t>
            </a:r>
          </a:p>
        </p:txBody>
      </p:sp>
      <p:sp>
        <p:nvSpPr>
          <p:cNvPr id="19" name="TextBox 18" descr="Hours Completed&#13;&#10;">
            <a:extLst>
              <a:ext uri="{FF2B5EF4-FFF2-40B4-BE49-F238E27FC236}">
                <a16:creationId xmlns:a16="http://schemas.microsoft.com/office/drawing/2014/main" id="{9D4B0457-6CB9-0F4B-9697-BF7B9E6A41C0}"/>
              </a:ext>
            </a:extLst>
          </p:cNvPr>
          <p:cNvSpPr txBox="1"/>
          <p:nvPr/>
        </p:nvSpPr>
        <p:spPr>
          <a:xfrm>
            <a:off x="3606187" y="5153420"/>
            <a:ext cx="1820199" cy="369332"/>
          </a:xfrm>
          <a:prstGeom prst="rect">
            <a:avLst/>
          </a:prstGeom>
          <a:noFill/>
        </p:spPr>
        <p:txBody>
          <a:bodyPr wrap="square" rtlCol="0">
            <a:spAutoFit/>
          </a:bodyPr>
          <a:lstStyle/>
          <a:p>
            <a:pPr algn="ctr"/>
            <a:r>
              <a:rPr lang="en-US" dirty="0"/>
              <a:t>Hours Completed</a:t>
            </a:r>
          </a:p>
        </p:txBody>
      </p:sp>
      <p:sp>
        <p:nvSpPr>
          <p:cNvPr id="18" name="TextBox 17" descr="Date of Course&#13;&#10;">
            <a:extLst>
              <a:ext uri="{FF2B5EF4-FFF2-40B4-BE49-F238E27FC236}">
                <a16:creationId xmlns:a16="http://schemas.microsoft.com/office/drawing/2014/main" id="{29875D18-64D5-B944-9CED-4AF0F9C0A17F}"/>
              </a:ext>
            </a:extLst>
          </p:cNvPr>
          <p:cNvSpPr txBox="1"/>
          <p:nvPr/>
        </p:nvSpPr>
        <p:spPr>
          <a:xfrm>
            <a:off x="1327055" y="5153420"/>
            <a:ext cx="1659605" cy="369332"/>
          </a:xfrm>
          <a:prstGeom prst="rect">
            <a:avLst/>
          </a:prstGeom>
          <a:noFill/>
        </p:spPr>
        <p:txBody>
          <a:bodyPr wrap="square" rtlCol="0">
            <a:spAutoFit/>
          </a:bodyPr>
          <a:lstStyle/>
          <a:p>
            <a:pPr algn="ctr"/>
            <a:r>
              <a:rPr lang="en-US" dirty="0"/>
              <a:t>Date of Course</a:t>
            </a:r>
          </a:p>
        </p:txBody>
      </p:sp>
      <p:sp>
        <p:nvSpPr>
          <p:cNvPr id="31" name="TextBox 30" descr="Flor Sandoval&#13;&#10;">
            <a:extLst>
              <a:ext uri="{FF2B5EF4-FFF2-40B4-BE49-F238E27FC236}">
                <a16:creationId xmlns:a16="http://schemas.microsoft.com/office/drawing/2014/main" id="{20456F44-F8D5-B848-AB8C-BA3ADFCA0EFB}"/>
              </a:ext>
            </a:extLst>
          </p:cNvPr>
          <p:cNvSpPr txBox="1"/>
          <p:nvPr/>
        </p:nvSpPr>
        <p:spPr>
          <a:xfrm>
            <a:off x="6647093" y="4764986"/>
            <a:ext cx="1603999" cy="369332"/>
          </a:xfrm>
          <a:prstGeom prst="rect">
            <a:avLst/>
          </a:prstGeom>
          <a:noFill/>
        </p:spPr>
        <p:txBody>
          <a:bodyPr wrap="square" rtlCol="0">
            <a:spAutoFit/>
          </a:bodyPr>
          <a:lstStyle/>
          <a:p>
            <a:pPr algn="ctr"/>
            <a:r>
              <a:rPr lang="en-US" dirty="0"/>
              <a:t>Instructor</a:t>
            </a:r>
          </a:p>
        </p:txBody>
      </p:sp>
      <p:sp>
        <p:nvSpPr>
          <p:cNvPr id="30" name="TextBox 29" descr="1.5&#13;&#10;">
            <a:extLst>
              <a:ext uri="{FF2B5EF4-FFF2-40B4-BE49-F238E27FC236}">
                <a16:creationId xmlns:a16="http://schemas.microsoft.com/office/drawing/2014/main" id="{1614E32F-3E9A-6E44-9647-971DB16A6AED}"/>
              </a:ext>
            </a:extLst>
          </p:cNvPr>
          <p:cNvSpPr txBox="1"/>
          <p:nvPr/>
        </p:nvSpPr>
        <p:spPr>
          <a:xfrm>
            <a:off x="4009199" y="4764986"/>
            <a:ext cx="1014175" cy="369332"/>
          </a:xfrm>
          <a:prstGeom prst="rect">
            <a:avLst/>
          </a:prstGeom>
          <a:noFill/>
        </p:spPr>
        <p:txBody>
          <a:bodyPr wrap="square" rtlCol="0">
            <a:spAutoFit/>
          </a:bodyPr>
          <a:lstStyle/>
          <a:p>
            <a:pPr algn="ctr"/>
            <a:r>
              <a:rPr lang="en-US" dirty="0"/>
              <a:t>Hours</a:t>
            </a:r>
          </a:p>
        </p:txBody>
      </p:sp>
      <p:sp>
        <p:nvSpPr>
          <p:cNvPr id="29" name="TextBox 28" descr="3/30/2022&#13;&#10;">
            <a:extLst>
              <a:ext uri="{FF2B5EF4-FFF2-40B4-BE49-F238E27FC236}">
                <a16:creationId xmlns:a16="http://schemas.microsoft.com/office/drawing/2014/main" id="{0D00E435-8CBB-B342-AB62-B0739FE2C959}"/>
              </a:ext>
            </a:extLst>
          </p:cNvPr>
          <p:cNvSpPr txBox="1"/>
          <p:nvPr/>
        </p:nvSpPr>
        <p:spPr>
          <a:xfrm>
            <a:off x="1649770" y="4764986"/>
            <a:ext cx="1014175" cy="369332"/>
          </a:xfrm>
          <a:prstGeom prst="rect">
            <a:avLst/>
          </a:prstGeom>
          <a:noFill/>
        </p:spPr>
        <p:txBody>
          <a:bodyPr wrap="square" rtlCol="0">
            <a:spAutoFit/>
          </a:bodyPr>
          <a:lstStyle/>
          <a:p>
            <a:pPr algn="ctr"/>
            <a:r>
              <a:rPr lang="en-US" dirty="0"/>
              <a:t>Date</a:t>
            </a:r>
          </a:p>
        </p:txBody>
      </p:sp>
      <p:sp>
        <p:nvSpPr>
          <p:cNvPr id="28" name="TextBox 27" descr="Daniel Melissa&#13;&#10;">
            <a:extLst>
              <a:ext uri="{FF2B5EF4-FFF2-40B4-BE49-F238E27FC236}">
                <a16:creationId xmlns:a16="http://schemas.microsoft.com/office/drawing/2014/main" id="{1416DE29-96C5-EC4E-BB90-4715C529F92B}"/>
              </a:ext>
            </a:extLst>
          </p:cNvPr>
          <p:cNvSpPr txBox="1"/>
          <p:nvPr/>
        </p:nvSpPr>
        <p:spPr>
          <a:xfrm>
            <a:off x="3378220" y="3871470"/>
            <a:ext cx="2487608" cy="789896"/>
          </a:xfrm>
          <a:prstGeom prst="rect">
            <a:avLst/>
          </a:prstGeom>
          <a:noFill/>
        </p:spPr>
        <p:txBody>
          <a:bodyPr wrap="square" rtlCol="0">
            <a:spAutoFit/>
          </a:bodyPr>
          <a:lstStyle/>
          <a:p>
            <a:pPr algn="ctr"/>
            <a:r>
              <a:rPr lang="en-US" sz="4533" dirty="0"/>
              <a:t>Student</a:t>
            </a:r>
          </a:p>
        </p:txBody>
      </p:sp>
      <p:sp>
        <p:nvSpPr>
          <p:cNvPr id="8" name="TextBox 7" descr="This Certificate is Awarded to&#13;&#10;">
            <a:extLst>
              <a:ext uri="{FF2B5EF4-FFF2-40B4-BE49-F238E27FC236}">
                <a16:creationId xmlns:a16="http://schemas.microsoft.com/office/drawing/2014/main" id="{3BD31B1D-90D5-C24B-9481-E110E2725FDC}"/>
              </a:ext>
            </a:extLst>
          </p:cNvPr>
          <p:cNvSpPr txBox="1"/>
          <p:nvPr/>
        </p:nvSpPr>
        <p:spPr>
          <a:xfrm>
            <a:off x="2797360" y="3616856"/>
            <a:ext cx="3649329" cy="441211"/>
          </a:xfrm>
          <a:prstGeom prst="rect">
            <a:avLst/>
          </a:prstGeom>
          <a:noFill/>
        </p:spPr>
        <p:txBody>
          <a:bodyPr wrap="square" rtlCol="0">
            <a:spAutoFit/>
          </a:bodyPr>
          <a:lstStyle/>
          <a:p>
            <a:pPr algn="ctr"/>
            <a:r>
              <a:rPr lang="en-US" sz="2267" dirty="0"/>
              <a:t>This Certificate is Awarded to</a:t>
            </a:r>
          </a:p>
        </p:txBody>
      </p:sp>
      <p:sp>
        <p:nvSpPr>
          <p:cNvPr id="10" name="TextBox 9" descr="How to Identify and Mitigate Fire Hazards at Your Work (English)">
            <a:extLst>
              <a:ext uri="{FF2B5EF4-FFF2-40B4-BE49-F238E27FC236}">
                <a16:creationId xmlns:a16="http://schemas.microsoft.com/office/drawing/2014/main" id="{22D9DB08-A651-B64B-872A-F1D6EC0C96CF}"/>
              </a:ext>
            </a:extLst>
          </p:cNvPr>
          <p:cNvSpPr txBox="1"/>
          <p:nvPr/>
        </p:nvSpPr>
        <p:spPr>
          <a:xfrm>
            <a:off x="1466095" y="2418131"/>
            <a:ext cx="6311858" cy="1077218"/>
          </a:xfrm>
          <a:prstGeom prst="rect">
            <a:avLst/>
          </a:prstGeom>
          <a:noFill/>
        </p:spPr>
        <p:txBody>
          <a:bodyPr wrap="square" rtlCol="0">
            <a:spAutoFit/>
          </a:bodyPr>
          <a:lstStyle/>
          <a:p>
            <a:pPr algn="ctr"/>
            <a:r>
              <a:rPr lang="en-US" sz="3200" b="1" dirty="0"/>
              <a:t>How to Identify and Mitigate Fire Hazards at Your Auto Repair Shop</a:t>
            </a:r>
          </a:p>
        </p:txBody>
      </p:sp>
      <p:sp>
        <p:nvSpPr>
          <p:cNvPr id="82" name="Title 81">
            <a:extLst>
              <a:ext uri="{FF2B5EF4-FFF2-40B4-BE49-F238E27FC236}">
                <a16:creationId xmlns:a16="http://schemas.microsoft.com/office/drawing/2014/main" id="{D37B93EB-8072-DE46-BA6F-5D51E1A969E2}"/>
              </a:ext>
            </a:extLst>
          </p:cNvPr>
          <p:cNvSpPr>
            <a:spLocks noGrp="1"/>
          </p:cNvSpPr>
          <p:nvPr>
            <p:ph type="title" idx="4294967295"/>
          </p:nvPr>
        </p:nvSpPr>
        <p:spPr>
          <a:xfrm>
            <a:off x="1355151" y="1677119"/>
            <a:ext cx="6533746" cy="745179"/>
          </a:xfrm>
        </p:spPr>
        <p:txBody>
          <a:bodyPr>
            <a:noAutofit/>
          </a:bodyPr>
          <a:lstStyle/>
          <a:p>
            <a:pPr algn="ctr"/>
            <a:r>
              <a:rPr lang="en-US" sz="4000" b="1" dirty="0">
                <a:latin typeface="+mn-lt"/>
              </a:rPr>
              <a:t>CERTIFICATE OF ATTENDANCE</a:t>
            </a:r>
          </a:p>
        </p:txBody>
      </p:sp>
    </p:spTree>
    <p:extLst>
      <p:ext uri="{BB962C8B-B14F-4D97-AF65-F5344CB8AC3E}">
        <p14:creationId xmlns:p14="http://schemas.microsoft.com/office/powerpoint/2010/main" val="105124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EB857C2-9DCD-E948-AF65-3F857E7221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80"/>
            <a:ext cx="10058399" cy="4721791"/>
          </a:xfrm>
          <a:prstGeom prst="rect">
            <a:avLst/>
          </a:prstGeom>
        </p:spPr>
      </p:pic>
      <p:sp>
        <p:nvSpPr>
          <p:cNvPr id="4" name="Rounded Rectangle 3">
            <a:extLst>
              <a:ext uri="{FF2B5EF4-FFF2-40B4-BE49-F238E27FC236}">
                <a16:creationId xmlns:a16="http://schemas.microsoft.com/office/drawing/2014/main" id="{FC09614D-B285-A54C-A27F-F1D91897C7F7}"/>
              </a:ext>
              <a:ext uri="{C183D7F6-B498-43B3-948B-1728B52AA6E4}">
                <adec:decorative xmlns:adec="http://schemas.microsoft.com/office/drawing/2017/decorative" val="1"/>
              </a:ext>
            </a:extLst>
          </p:cNvPr>
          <p:cNvSpPr/>
          <p:nvPr/>
        </p:nvSpPr>
        <p:spPr>
          <a:xfrm>
            <a:off x="594020" y="1203642"/>
            <a:ext cx="8870360" cy="5365117"/>
          </a:xfrm>
          <a:prstGeom prst="round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dirty="0">
              <a:ln w="76200">
                <a:solidFill>
                  <a:schemeClr val="tx1"/>
                </a:solidFill>
              </a:ln>
            </a:endParaRPr>
          </a:p>
        </p:txBody>
      </p:sp>
      <p:pic>
        <p:nvPicPr>
          <p:cNvPr id="81" name="Picture 80">
            <a:extLst>
              <a:ext uri="{FF2B5EF4-FFF2-40B4-BE49-F238E27FC236}">
                <a16:creationId xmlns:a16="http://schemas.microsoft.com/office/drawing/2014/main" id="{E9339384-DB27-304C-81D8-37C8C5E5AD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56602" y="947774"/>
            <a:ext cx="1786641" cy="2434658"/>
          </a:xfrm>
          <a:prstGeom prst="rect">
            <a:avLst/>
          </a:prstGeom>
        </p:spPr>
      </p:pic>
      <p:cxnSp>
        <p:nvCxnSpPr>
          <p:cNvPr id="7" name="Straight Connector 6">
            <a:extLst>
              <a:ext uri="{FF2B5EF4-FFF2-40B4-BE49-F238E27FC236}">
                <a16:creationId xmlns:a16="http://schemas.microsoft.com/office/drawing/2014/main" id="{BE565B10-F561-C64A-9D8A-207281A0AE66}"/>
              </a:ext>
              <a:ext uri="{C183D7F6-B498-43B3-948B-1728B52AA6E4}">
                <adec:decorative xmlns:adec="http://schemas.microsoft.com/office/drawing/2017/decorative" val="1"/>
              </a:ext>
            </a:extLst>
          </p:cNvPr>
          <p:cNvCxnSpPr>
            <a:cxnSpLocks/>
          </p:cNvCxnSpPr>
          <p:nvPr/>
        </p:nvCxnSpPr>
        <p:spPr>
          <a:xfrm>
            <a:off x="1238432" y="5141938"/>
            <a:ext cx="1836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663D5EB-1487-E34D-8268-A9340E7CE99B}"/>
              </a:ext>
              <a:ext uri="{C183D7F6-B498-43B3-948B-1728B52AA6E4}">
                <adec:decorative xmlns:adec="http://schemas.microsoft.com/office/drawing/2017/decorative" val="1"/>
              </a:ext>
            </a:extLst>
          </p:cNvPr>
          <p:cNvCxnSpPr>
            <a:cxnSpLocks/>
          </p:cNvCxnSpPr>
          <p:nvPr/>
        </p:nvCxnSpPr>
        <p:spPr>
          <a:xfrm>
            <a:off x="3698801" y="5141938"/>
            <a:ext cx="16349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9FD513-577A-A64F-89B1-1EBBD0D0146D}"/>
              </a:ext>
              <a:ext uri="{C183D7F6-B498-43B3-948B-1728B52AA6E4}">
                <adec:decorative xmlns:adec="http://schemas.microsoft.com/office/drawing/2017/decorative" val="1"/>
              </a:ext>
            </a:extLst>
          </p:cNvPr>
          <p:cNvCxnSpPr>
            <a:cxnSpLocks/>
          </p:cNvCxnSpPr>
          <p:nvPr/>
        </p:nvCxnSpPr>
        <p:spPr>
          <a:xfrm>
            <a:off x="5964935" y="5141938"/>
            <a:ext cx="28522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083F7802-93EE-0344-9265-25A33ED23760}"/>
              </a:ext>
            </a:extLst>
          </p:cNvPr>
          <p:cNvSpPr txBox="1"/>
          <p:nvPr/>
        </p:nvSpPr>
        <p:spPr>
          <a:xfrm>
            <a:off x="2076188" y="6205084"/>
            <a:ext cx="5906024" cy="276999"/>
          </a:xfrm>
          <a:prstGeom prst="rect">
            <a:avLst/>
          </a:prstGeom>
          <a:noFill/>
        </p:spPr>
        <p:txBody>
          <a:bodyPr wrap="square" rtlCol="0">
            <a:spAutoFit/>
          </a:bodyPr>
          <a:lstStyle/>
          <a:p>
            <a:pPr algn="ctr"/>
            <a:r>
              <a:rPr lang="en-US" sz="600" dirty="0"/>
              <a:t>This material was produced under grant number SH-99059-SH0 from the Occupational Safety and Health Administration, U.S. Department of Labor. It does not necessarily reflect the </a:t>
            </a:r>
          </a:p>
          <a:p>
            <a:pPr algn="ctr"/>
            <a:r>
              <a:rPr lang="en-US" sz="600" dirty="0"/>
              <a:t>views or policies of the U.S. Department of Labor, nor does mention of trade names, commercial products, or organizations imply endorsement by the U.S. Government.</a:t>
            </a:r>
          </a:p>
        </p:txBody>
      </p:sp>
      <p:pic>
        <p:nvPicPr>
          <p:cNvPr id="58" name="Logo">
            <a:extLst>
              <a:ext uri="{FF2B5EF4-FFF2-40B4-BE49-F238E27FC236}">
                <a16:creationId xmlns:a16="http://schemas.microsoft.com/office/drawing/2014/main" id="{06D1C139-DF1A-8C4F-9494-E655D35853C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4437" y="5749601"/>
            <a:ext cx="476720" cy="477250"/>
          </a:xfrm>
          <a:prstGeom prst="rect">
            <a:avLst/>
          </a:prstGeom>
        </p:spPr>
      </p:pic>
      <p:sp>
        <p:nvSpPr>
          <p:cNvPr id="59" name="Content" descr="Nothing acts faster than fire prevention.">
            <a:extLst>
              <a:ext uri="{FF2B5EF4-FFF2-40B4-BE49-F238E27FC236}">
                <a16:creationId xmlns:a16="http://schemas.microsoft.com/office/drawing/2014/main" id="{9666D6B9-A662-6443-AF4F-6E83785CFB59}"/>
              </a:ext>
            </a:extLst>
          </p:cNvPr>
          <p:cNvSpPr txBox="1"/>
          <p:nvPr/>
        </p:nvSpPr>
        <p:spPr>
          <a:xfrm>
            <a:off x="3930903" y="5756467"/>
            <a:ext cx="1734861" cy="476156"/>
          </a:xfrm>
          <a:prstGeom prst="rect">
            <a:avLst/>
          </a:prstGeom>
          <a:noFill/>
        </p:spPr>
        <p:txBody>
          <a:bodyPr wrap="square">
            <a:spAutoFit/>
          </a:bodyPr>
          <a:lstStyle/>
          <a:p>
            <a:r>
              <a:rPr lang="en-US" sz="1247" b="1" dirty="0">
                <a:latin typeface="Arial" panose="020B0604020202020204" pitchFamily="34" charset="0"/>
                <a:cs typeface="Arial" panose="020B0604020202020204" pitchFamily="34" charset="0"/>
              </a:rPr>
              <a:t>Nothing acts faster </a:t>
            </a:r>
          </a:p>
          <a:p>
            <a:r>
              <a:rPr lang="en-US" sz="1247" b="1" dirty="0">
                <a:latin typeface="Arial" panose="020B0604020202020204" pitchFamily="34" charset="0"/>
                <a:cs typeface="Arial" panose="020B0604020202020204" pitchFamily="34" charset="0"/>
              </a:rPr>
              <a:t>than fire prevention.</a:t>
            </a:r>
            <a:endParaRPr lang="en-US" sz="1247" dirty="0"/>
          </a:p>
        </p:txBody>
      </p:sp>
      <p:sp>
        <p:nvSpPr>
          <p:cNvPr id="20" name="TextBox 19" descr="Instructor at SERI&#13;&#10;">
            <a:extLst>
              <a:ext uri="{FF2B5EF4-FFF2-40B4-BE49-F238E27FC236}">
                <a16:creationId xmlns:a16="http://schemas.microsoft.com/office/drawing/2014/main" id="{FDF8DC4E-5EA6-F241-A42B-06E2C2419BB0}"/>
              </a:ext>
            </a:extLst>
          </p:cNvPr>
          <p:cNvSpPr txBox="1"/>
          <p:nvPr/>
        </p:nvSpPr>
        <p:spPr>
          <a:xfrm>
            <a:off x="6514977" y="5153420"/>
            <a:ext cx="1868231" cy="369332"/>
          </a:xfrm>
          <a:prstGeom prst="rect">
            <a:avLst/>
          </a:prstGeom>
          <a:noFill/>
        </p:spPr>
        <p:txBody>
          <a:bodyPr wrap="square" rtlCol="0">
            <a:spAutoFit/>
          </a:bodyPr>
          <a:lstStyle/>
          <a:p>
            <a:pPr algn="ctr"/>
            <a:r>
              <a:rPr lang="en-US" dirty="0"/>
              <a:t>Instructor</a:t>
            </a:r>
          </a:p>
        </p:txBody>
      </p:sp>
      <p:sp>
        <p:nvSpPr>
          <p:cNvPr id="19" name="TextBox 18" descr="Hours Completed&#13;&#10;">
            <a:extLst>
              <a:ext uri="{FF2B5EF4-FFF2-40B4-BE49-F238E27FC236}">
                <a16:creationId xmlns:a16="http://schemas.microsoft.com/office/drawing/2014/main" id="{9D4B0457-6CB9-0F4B-9697-BF7B9E6A41C0}"/>
              </a:ext>
            </a:extLst>
          </p:cNvPr>
          <p:cNvSpPr txBox="1"/>
          <p:nvPr/>
        </p:nvSpPr>
        <p:spPr>
          <a:xfrm>
            <a:off x="3606187" y="5153420"/>
            <a:ext cx="1820199" cy="369332"/>
          </a:xfrm>
          <a:prstGeom prst="rect">
            <a:avLst/>
          </a:prstGeom>
          <a:noFill/>
        </p:spPr>
        <p:txBody>
          <a:bodyPr wrap="square" rtlCol="0">
            <a:spAutoFit/>
          </a:bodyPr>
          <a:lstStyle/>
          <a:p>
            <a:pPr algn="ctr"/>
            <a:r>
              <a:rPr lang="en-US" dirty="0"/>
              <a:t>Hours Completed</a:t>
            </a:r>
          </a:p>
        </p:txBody>
      </p:sp>
      <p:sp>
        <p:nvSpPr>
          <p:cNvPr id="18" name="TextBox 17" descr="Date of Course&#13;&#10;">
            <a:extLst>
              <a:ext uri="{FF2B5EF4-FFF2-40B4-BE49-F238E27FC236}">
                <a16:creationId xmlns:a16="http://schemas.microsoft.com/office/drawing/2014/main" id="{29875D18-64D5-B944-9CED-4AF0F9C0A17F}"/>
              </a:ext>
            </a:extLst>
          </p:cNvPr>
          <p:cNvSpPr txBox="1"/>
          <p:nvPr/>
        </p:nvSpPr>
        <p:spPr>
          <a:xfrm>
            <a:off x="1327055" y="5153420"/>
            <a:ext cx="1659605" cy="369332"/>
          </a:xfrm>
          <a:prstGeom prst="rect">
            <a:avLst/>
          </a:prstGeom>
          <a:noFill/>
        </p:spPr>
        <p:txBody>
          <a:bodyPr wrap="square" rtlCol="0">
            <a:spAutoFit/>
          </a:bodyPr>
          <a:lstStyle/>
          <a:p>
            <a:pPr algn="ctr"/>
            <a:r>
              <a:rPr lang="en-US" dirty="0"/>
              <a:t>Date of Course</a:t>
            </a:r>
          </a:p>
        </p:txBody>
      </p:sp>
      <p:sp>
        <p:nvSpPr>
          <p:cNvPr id="31" name="TextBox 30" descr="Flor Sandoval&#13;&#10;">
            <a:extLst>
              <a:ext uri="{FF2B5EF4-FFF2-40B4-BE49-F238E27FC236}">
                <a16:creationId xmlns:a16="http://schemas.microsoft.com/office/drawing/2014/main" id="{20456F44-F8D5-B848-AB8C-BA3ADFCA0EFB}"/>
              </a:ext>
            </a:extLst>
          </p:cNvPr>
          <p:cNvSpPr txBox="1"/>
          <p:nvPr/>
        </p:nvSpPr>
        <p:spPr>
          <a:xfrm>
            <a:off x="6647093" y="4764986"/>
            <a:ext cx="1603999" cy="369332"/>
          </a:xfrm>
          <a:prstGeom prst="rect">
            <a:avLst/>
          </a:prstGeom>
          <a:noFill/>
        </p:spPr>
        <p:txBody>
          <a:bodyPr wrap="square" rtlCol="0">
            <a:spAutoFit/>
          </a:bodyPr>
          <a:lstStyle/>
          <a:p>
            <a:pPr algn="ctr"/>
            <a:r>
              <a:rPr lang="en-US" dirty="0"/>
              <a:t>Instructor</a:t>
            </a:r>
          </a:p>
        </p:txBody>
      </p:sp>
      <p:sp>
        <p:nvSpPr>
          <p:cNvPr id="30" name="TextBox 29" descr="1.5&#13;&#10;">
            <a:extLst>
              <a:ext uri="{FF2B5EF4-FFF2-40B4-BE49-F238E27FC236}">
                <a16:creationId xmlns:a16="http://schemas.microsoft.com/office/drawing/2014/main" id="{1614E32F-3E9A-6E44-9647-971DB16A6AED}"/>
              </a:ext>
            </a:extLst>
          </p:cNvPr>
          <p:cNvSpPr txBox="1"/>
          <p:nvPr/>
        </p:nvSpPr>
        <p:spPr>
          <a:xfrm>
            <a:off x="4009199" y="4764986"/>
            <a:ext cx="1014175" cy="369332"/>
          </a:xfrm>
          <a:prstGeom prst="rect">
            <a:avLst/>
          </a:prstGeom>
          <a:noFill/>
        </p:spPr>
        <p:txBody>
          <a:bodyPr wrap="square" rtlCol="0">
            <a:spAutoFit/>
          </a:bodyPr>
          <a:lstStyle/>
          <a:p>
            <a:pPr algn="ctr"/>
            <a:r>
              <a:rPr lang="en-US" dirty="0"/>
              <a:t>Hours</a:t>
            </a:r>
          </a:p>
        </p:txBody>
      </p:sp>
      <p:sp>
        <p:nvSpPr>
          <p:cNvPr id="29" name="TextBox 28" descr="3/30/2022&#13;&#10;">
            <a:extLst>
              <a:ext uri="{FF2B5EF4-FFF2-40B4-BE49-F238E27FC236}">
                <a16:creationId xmlns:a16="http://schemas.microsoft.com/office/drawing/2014/main" id="{0D00E435-8CBB-B342-AB62-B0739FE2C959}"/>
              </a:ext>
            </a:extLst>
          </p:cNvPr>
          <p:cNvSpPr txBox="1"/>
          <p:nvPr/>
        </p:nvSpPr>
        <p:spPr>
          <a:xfrm>
            <a:off x="1649770" y="4764986"/>
            <a:ext cx="1014175" cy="369332"/>
          </a:xfrm>
          <a:prstGeom prst="rect">
            <a:avLst/>
          </a:prstGeom>
          <a:noFill/>
        </p:spPr>
        <p:txBody>
          <a:bodyPr wrap="square" rtlCol="0">
            <a:spAutoFit/>
          </a:bodyPr>
          <a:lstStyle/>
          <a:p>
            <a:pPr algn="ctr"/>
            <a:r>
              <a:rPr lang="en-US" dirty="0"/>
              <a:t>Date</a:t>
            </a:r>
          </a:p>
        </p:txBody>
      </p:sp>
      <p:sp>
        <p:nvSpPr>
          <p:cNvPr id="28" name="TextBox 27" descr="Daniel Melissa&#13;&#10;">
            <a:extLst>
              <a:ext uri="{FF2B5EF4-FFF2-40B4-BE49-F238E27FC236}">
                <a16:creationId xmlns:a16="http://schemas.microsoft.com/office/drawing/2014/main" id="{1416DE29-96C5-EC4E-BB90-4715C529F92B}"/>
              </a:ext>
            </a:extLst>
          </p:cNvPr>
          <p:cNvSpPr txBox="1"/>
          <p:nvPr/>
        </p:nvSpPr>
        <p:spPr>
          <a:xfrm>
            <a:off x="3378220" y="3871470"/>
            <a:ext cx="2487608" cy="789896"/>
          </a:xfrm>
          <a:prstGeom prst="rect">
            <a:avLst/>
          </a:prstGeom>
          <a:noFill/>
        </p:spPr>
        <p:txBody>
          <a:bodyPr wrap="square" rtlCol="0">
            <a:spAutoFit/>
          </a:bodyPr>
          <a:lstStyle/>
          <a:p>
            <a:pPr algn="ctr"/>
            <a:r>
              <a:rPr lang="en-US" sz="4533" dirty="0"/>
              <a:t>Student</a:t>
            </a:r>
          </a:p>
        </p:txBody>
      </p:sp>
      <p:sp>
        <p:nvSpPr>
          <p:cNvPr id="8" name="TextBox 7" descr="This Certificate is Awarded to&#13;&#10;">
            <a:extLst>
              <a:ext uri="{FF2B5EF4-FFF2-40B4-BE49-F238E27FC236}">
                <a16:creationId xmlns:a16="http://schemas.microsoft.com/office/drawing/2014/main" id="{3BD31B1D-90D5-C24B-9481-E110E2725FDC}"/>
              </a:ext>
            </a:extLst>
          </p:cNvPr>
          <p:cNvSpPr txBox="1"/>
          <p:nvPr/>
        </p:nvSpPr>
        <p:spPr>
          <a:xfrm>
            <a:off x="2797360" y="3616856"/>
            <a:ext cx="3649329" cy="441211"/>
          </a:xfrm>
          <a:prstGeom prst="rect">
            <a:avLst/>
          </a:prstGeom>
          <a:noFill/>
        </p:spPr>
        <p:txBody>
          <a:bodyPr wrap="square" rtlCol="0">
            <a:spAutoFit/>
          </a:bodyPr>
          <a:lstStyle/>
          <a:p>
            <a:pPr algn="ctr"/>
            <a:r>
              <a:rPr lang="en-US" sz="2267" dirty="0"/>
              <a:t>This Certificate is Awarded to</a:t>
            </a:r>
          </a:p>
        </p:txBody>
      </p:sp>
      <p:sp>
        <p:nvSpPr>
          <p:cNvPr id="10" name="TextBox 9" descr="How to Identify and Mitigate Fire Hazards at Your Work (English)">
            <a:extLst>
              <a:ext uri="{FF2B5EF4-FFF2-40B4-BE49-F238E27FC236}">
                <a16:creationId xmlns:a16="http://schemas.microsoft.com/office/drawing/2014/main" id="{22D9DB08-A651-B64B-872A-F1D6EC0C96CF}"/>
              </a:ext>
            </a:extLst>
          </p:cNvPr>
          <p:cNvSpPr txBox="1"/>
          <p:nvPr/>
        </p:nvSpPr>
        <p:spPr>
          <a:xfrm>
            <a:off x="1466095" y="2418131"/>
            <a:ext cx="6311858" cy="1077218"/>
          </a:xfrm>
          <a:prstGeom prst="rect">
            <a:avLst/>
          </a:prstGeom>
          <a:noFill/>
        </p:spPr>
        <p:txBody>
          <a:bodyPr wrap="square" rtlCol="0">
            <a:spAutoFit/>
          </a:bodyPr>
          <a:lstStyle/>
          <a:p>
            <a:pPr algn="ctr"/>
            <a:r>
              <a:rPr lang="en-US" sz="3200" b="1" dirty="0"/>
              <a:t>How to Identify and Mitigate Fire Hazards at </a:t>
            </a:r>
            <a:r>
              <a:rPr lang="en-US" sz="3200" b="1"/>
              <a:t>Your Auto Repair Shop</a:t>
            </a:r>
            <a:endParaRPr lang="en-US" sz="3200" b="1" dirty="0"/>
          </a:p>
        </p:txBody>
      </p:sp>
      <p:sp>
        <p:nvSpPr>
          <p:cNvPr id="82" name="Title 81">
            <a:extLst>
              <a:ext uri="{FF2B5EF4-FFF2-40B4-BE49-F238E27FC236}">
                <a16:creationId xmlns:a16="http://schemas.microsoft.com/office/drawing/2014/main" id="{D37B93EB-8072-DE46-BA6F-5D51E1A969E2}"/>
              </a:ext>
            </a:extLst>
          </p:cNvPr>
          <p:cNvSpPr>
            <a:spLocks noGrp="1"/>
          </p:cNvSpPr>
          <p:nvPr>
            <p:ph type="title" idx="4294967295"/>
          </p:nvPr>
        </p:nvSpPr>
        <p:spPr>
          <a:xfrm>
            <a:off x="1355151" y="1677119"/>
            <a:ext cx="6533746" cy="745179"/>
          </a:xfrm>
        </p:spPr>
        <p:txBody>
          <a:bodyPr>
            <a:noAutofit/>
          </a:bodyPr>
          <a:lstStyle/>
          <a:p>
            <a:pPr algn="ctr"/>
            <a:r>
              <a:rPr lang="en-US" sz="4000" b="1" dirty="0">
                <a:latin typeface="+mn-lt"/>
              </a:rPr>
              <a:t>CERTIFICATE OF ATTENDANCE</a:t>
            </a:r>
          </a:p>
        </p:txBody>
      </p:sp>
    </p:spTree>
    <p:extLst>
      <p:ext uri="{BB962C8B-B14F-4D97-AF65-F5344CB8AC3E}">
        <p14:creationId xmlns:p14="http://schemas.microsoft.com/office/powerpoint/2010/main" val="5314658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38507</TotalTime>
  <Words>412</Words>
  <Application>Microsoft Macintosh PowerPoint</Application>
  <PresentationFormat>Custom</PresentationFormat>
  <Paragraphs>60</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CERTIFICATE OF ATTENDANCE</vt:lpstr>
      <vt:lpstr>CERTIFICATE OF ATTENDANCE</vt:lpstr>
      <vt:lpstr>CERTIFICATE OF ATTENDANCE</vt:lpstr>
      <vt:lpstr>CERTIFICATE OF ATTENDANCE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Marie</dc:creator>
  <cp:lastModifiedBy>Ann Marie</cp:lastModifiedBy>
  <cp:revision>483</cp:revision>
  <cp:lastPrinted>2022-06-27T19:45:10Z</cp:lastPrinted>
  <dcterms:created xsi:type="dcterms:W3CDTF">2022-01-24T23:30:34Z</dcterms:created>
  <dcterms:modified xsi:type="dcterms:W3CDTF">2022-08-14T23:00:21Z</dcterms:modified>
</cp:coreProperties>
</file>