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49" r:id="rId3"/>
    <p:sldId id="361" r:id="rId4"/>
    <p:sldId id="339" r:id="rId5"/>
    <p:sldId id="294" r:id="rId6"/>
    <p:sldId id="296" r:id="rId7"/>
    <p:sldId id="297" r:id="rId8"/>
    <p:sldId id="360" r:id="rId9"/>
    <p:sldId id="365" r:id="rId10"/>
    <p:sldId id="362" r:id="rId11"/>
    <p:sldId id="355" r:id="rId12"/>
    <p:sldId id="356" r:id="rId13"/>
    <p:sldId id="357" r:id="rId14"/>
    <p:sldId id="363" r:id="rId15"/>
    <p:sldId id="358" r:id="rId16"/>
    <p:sldId id="364" r:id="rId17"/>
  </p:sldIdLst>
  <p:sldSz cx="118872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82" autoAdjust="0"/>
    <p:restoredTop sz="74481" autoAdjust="0"/>
  </p:normalViewPr>
  <p:slideViewPr>
    <p:cSldViewPr snapToGrid="0" snapToObjects="1">
      <p:cViewPr varScale="1">
        <p:scale>
          <a:sx n="59" d="100"/>
          <a:sy n="59" d="100"/>
        </p:scale>
        <p:origin x="208" y="656"/>
      </p:cViewPr>
      <p:guideLst>
        <p:guide orient="horz" pos="2160"/>
        <p:guide pos="3744"/>
      </p:guideLst>
    </p:cSldViewPr>
  </p:slideViewPr>
  <p:outlineViewPr>
    <p:cViewPr>
      <p:scale>
        <a:sx n="33" d="100"/>
        <a:sy n="33" d="100"/>
      </p:scale>
      <p:origin x="0" y="8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50" d="100"/>
          <a:sy n="50" d="100"/>
        </p:scale>
        <p:origin x="-29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30AA30-70B4-47DC-95D5-311122F18C22}" type="datetimeFigureOut">
              <a:rPr lang="en-US" smtClean="0"/>
              <a:pPr/>
              <a:t>8/15/22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470DD7-29F7-46D6-8CAA-5B70407597D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4C74-EE54-4B7B-B74C-6E965565CC37}" type="datetimeFigureOut">
              <a:rPr lang="en-US" smtClean="0"/>
              <a:pPr/>
              <a:t>8/15/22</a:t>
            </a:fld>
            <a:endParaRPr lang="en-US" dirty="0"/>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9B1E6-5516-4332-BE99-05D7C658371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uardianfireprotection.com/blog/when-to-use-fire-extinguish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idde.com/home-safety/en/us/support/help-center/browse-articles/articles/abc_fire_extinguisher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fpa.org/News-and-Research/Publications-and-media/Blogs-Landing-Page/NFPA-Today/Blog-Posts/2021/07/16/Fire-Extinguisher-Typ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noProof="0" dirty="0"/>
              <a:t>Esta presentación provee entrenamiento en equipo de protección personal y extinguidores de incendios. Este entrenamiento debe ser suplementado con un entrenamiento practico el cual es requerido por OSHA. Un entrenamiento practico necesita llevarse acabo en un área limpia ya que el polvo del extinguidor es difícil de quitar de la pintura de un carro. Si es afuera el entrenamiento debe ser en un día que no sea ventoso o lluvioso. </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Si su taller tiene poco espacio y está lleno de equipos, el polvo podría dificultar la evacuación en caso de incendio.</a:t>
            </a:r>
          </a:p>
          <a:p>
            <a:endParaRPr lang="es-ES" dirty="0"/>
          </a:p>
          <a:p>
            <a:r>
              <a:rPr lang="es-ES" dirty="0"/>
              <a:t>El dióxido de carbono y el bicarbonato de sodio son agentes comunes para los extintores combinados Clase B-C. Aunque es eficaz tanto en incendios eléctricos como de líquidos ardientes, el dióxido de carbono no extinguirá un incendio de papel, madera o interior de un automóvil. Sin embargo, este tipo de extintor tiene la ventaja de no dejar residuos, lo que ayuda a proteger equipos electrónicos delicados y costosos.</a:t>
            </a:r>
          </a:p>
          <a:p>
            <a:endParaRPr lang="en-US" dirty="0"/>
          </a:p>
        </p:txBody>
      </p:sp>
      <p:sp>
        <p:nvSpPr>
          <p:cNvPr id="4" name="Slide Number Placeholder 3"/>
          <p:cNvSpPr>
            <a:spLocks noGrp="1"/>
          </p:cNvSpPr>
          <p:nvPr>
            <p:ph type="sldNum" sz="quarter" idx="5"/>
          </p:nvPr>
        </p:nvSpPr>
        <p:spPr/>
        <p:txBody>
          <a:bodyPr/>
          <a:lstStyle/>
          <a:p>
            <a:fld id="{DF29B1E6-5516-4332-BE99-05D7C658371F}" type="slidenum">
              <a:rPr lang="en-US" smtClean="0"/>
              <a:pPr/>
              <a:t>10</a:t>
            </a:fld>
            <a:endParaRPr lang="en-US" dirty="0"/>
          </a:p>
        </p:txBody>
      </p:sp>
    </p:spTree>
    <p:extLst>
      <p:ext uri="{BB962C8B-B14F-4D97-AF65-F5344CB8AC3E}">
        <p14:creationId xmlns:p14="http://schemas.microsoft.com/office/powerpoint/2010/main" val="297701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Ahora hablaremos sobre cómo utilizar un extinguidor de incendios, para que esté preparado.</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La grafica ilustra el método PASS para utilizarse en un extinguidor de incendios, esto es recomendable por que es fácil de recordar.</a:t>
            </a:r>
          </a:p>
          <a:p>
            <a:endParaRPr lang="es-ES_tradnl" baseline="0" noProof="0" dirty="0"/>
          </a:p>
          <a:p>
            <a:pPr marL="228600" indent="-228600">
              <a:buFont typeface="+mj-lt"/>
              <a:buAutoNum type="arabicPeriod"/>
            </a:pPr>
            <a:r>
              <a:rPr lang="es-ES_tradnl" baseline="0" noProof="0" dirty="0"/>
              <a:t>Jalar el pasador</a:t>
            </a:r>
          </a:p>
          <a:p>
            <a:pPr marL="228600" indent="-228600">
              <a:buFont typeface="+mj-lt"/>
              <a:buAutoNum type="arabicPeriod"/>
            </a:pPr>
            <a:r>
              <a:rPr lang="es-ES_tradnl" baseline="0" noProof="0" dirty="0"/>
              <a:t>Apunte a la base del incendio</a:t>
            </a:r>
          </a:p>
          <a:p>
            <a:pPr marL="228600" indent="-228600">
              <a:buFont typeface="+mj-lt"/>
              <a:buAutoNum type="arabicPeriod"/>
            </a:pPr>
            <a:r>
              <a:rPr lang="es-ES_tradnl" baseline="0" noProof="0" dirty="0"/>
              <a:t>Presionar la palanca</a:t>
            </a:r>
          </a:p>
          <a:p>
            <a:pPr marL="228600" indent="-228600">
              <a:buFont typeface="+mj-lt"/>
              <a:buAutoNum type="arabicPeriod"/>
            </a:pPr>
            <a:r>
              <a:rPr lang="es-ES_tradnl" baseline="0" noProof="0" dirty="0"/>
              <a:t>Mover lado a lado</a:t>
            </a:r>
          </a:p>
          <a:p>
            <a:pPr marL="228600" indent="-228600">
              <a:buFont typeface="+mj-lt"/>
              <a:buAutoNum type="arabicPeriod"/>
            </a:pPr>
            <a:endParaRPr lang="es-ES_tradnl" baseline="0" noProof="0"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 dirty="0"/>
              <a:t>Es muy importante llamar al 911 antes de intentar apagar un incendio con un extinguidor. Los extinguidores solo son efectivos al comienzo de un incendio. Durante un incendio no hay tiempo para leer las instrucciones y estar confundido acerca de cómo sostener el extintor o dónde rociar. Por esta razón, es importante que todos en el taller participen en simulacros prácticos para familiarizarse con los extinguidores y saber cuándo evacuar. </a:t>
            </a:r>
          </a:p>
          <a:p>
            <a:endParaRPr lang="es-ES" dirty="0"/>
          </a:p>
          <a:p>
            <a:r>
              <a:rPr lang="es-ES" dirty="0"/>
              <a:t>Si el fuego no se apaga después de unos segundos de usar el extinguidor, evacúe el edificio.</a:t>
            </a:r>
          </a:p>
          <a:p>
            <a:endParaRPr lang="en-US" dirty="0"/>
          </a:p>
          <a:p>
            <a:r>
              <a:rPr lang="en-US" dirty="0">
                <a:hlinkClick r:id="rId3"/>
              </a:rPr>
              <a:t>https://www.guardianfireprotection.com/blog/when-to-use-fire-extinguisher/</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No entre en una habitación llena de humo para intentar apagar un incendio.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r>
              <a:rPr lang="es-ES" dirty="0"/>
              <a:t>Los extinguidores de incendios solo deben usarse para incendios pequeños y contenidos. </a:t>
            </a:r>
          </a:p>
          <a:p>
            <a:endParaRPr lang="es-ES" dirty="0"/>
          </a:p>
          <a:p>
            <a:r>
              <a:rPr lang="es-ES" dirty="0"/>
              <a:t>La mayoría de los extinguidores de incendios están ubicados junto a una salida.</a:t>
            </a:r>
          </a:p>
          <a:p>
            <a:endParaRPr lang="es-ES" dirty="0"/>
          </a:p>
          <a:p>
            <a:r>
              <a:rPr lang="es-ES" dirty="0"/>
              <a:t>Es especialmente importante que una persona no entre en una habitación con humo para intentar apagar el fuego con un extinguidor. </a:t>
            </a:r>
          </a:p>
        </p:txBody>
      </p:sp>
      <p:sp>
        <p:nvSpPr>
          <p:cNvPr id="4" name="Slide Number Placeholder 3"/>
          <p:cNvSpPr>
            <a:spLocks noGrp="1"/>
          </p:cNvSpPr>
          <p:nvPr>
            <p:ph type="sldNum" sz="quarter" idx="5"/>
          </p:nvPr>
        </p:nvSpPr>
        <p:spPr/>
        <p:txBody>
          <a:bodyPr/>
          <a:lstStyle/>
          <a:p>
            <a:fld id="{DF29B1E6-5516-4332-BE99-05D7C658371F}" type="slidenum">
              <a:rPr lang="en-US" smtClean="0"/>
              <a:pPr/>
              <a:t>14</a:t>
            </a:fld>
            <a:endParaRPr lang="en-US" dirty="0"/>
          </a:p>
        </p:txBody>
      </p:sp>
    </p:spTree>
    <p:extLst>
      <p:ext uri="{BB962C8B-B14F-4D97-AF65-F5344CB8AC3E}">
        <p14:creationId xmlns:p14="http://schemas.microsoft.com/office/powerpoint/2010/main" val="227512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lvl="0"/>
            <a:r>
              <a:rPr lang="es-ES_tradnl" noProof="0" dirty="0"/>
              <a:t>Los extinguidores de incendios siempre deben estar listos para ser utilizados en caso de incendio.</a:t>
            </a:r>
          </a:p>
          <a:p>
            <a:pPr lvl="0"/>
            <a:endParaRPr lang="es-ES_tradnl" noProof="0" dirty="0"/>
          </a:p>
          <a:p>
            <a:pPr lvl="0"/>
            <a:r>
              <a:rPr lang="es-ES_tradnl" noProof="0" dirty="0"/>
              <a:t>Inspeccione el extinguidor del taller regularmente para asegurarse que están en buenas condiciones. </a:t>
            </a:r>
          </a:p>
          <a:p>
            <a:pPr lvl="0"/>
            <a:r>
              <a:rPr lang="es-ES_tradnl" sz="1200" kern="1200" noProof="0" dirty="0">
                <a:solidFill>
                  <a:schemeClr val="tx1"/>
                </a:solidFill>
                <a:effectLst/>
                <a:latin typeface="+mn-lt"/>
                <a:ea typeface="+mn-ea"/>
                <a:cs typeface="+mn-cs"/>
              </a:rPr>
              <a:t>Es recomendado inspeccionar los extinguidores de humo mensualmente, y tener un contrato con la compañía de extinguidores para que inspecciones los extinguidores anualmente. Algunos códigos de fuego permiten inspeccionarlos y otros requieren que la compañía los inspecciones. El inspector ve la presión del indicador para asegurarse que el extinguidor esta lleno. </a:t>
            </a:r>
          </a:p>
          <a:p>
            <a:pPr lvl="0"/>
            <a:endParaRPr lang="es-ES_tradnl" sz="1200" kern="1200" noProof="0" dirty="0">
              <a:solidFill>
                <a:schemeClr val="tx1"/>
              </a:solidFill>
              <a:effectLst/>
              <a:latin typeface="+mn-lt"/>
              <a:ea typeface="+mn-ea"/>
              <a:cs typeface="+mn-cs"/>
            </a:endParaRPr>
          </a:p>
          <a:p>
            <a:pPr lvl="0"/>
            <a:r>
              <a:rPr lang="es-ES_tradnl" sz="1200" kern="1200" noProof="0" dirty="0">
                <a:solidFill>
                  <a:schemeClr val="tx1"/>
                </a:solidFill>
                <a:effectLst/>
                <a:latin typeface="+mn-lt"/>
                <a:ea typeface="+mn-ea"/>
                <a:cs typeface="+mn-cs"/>
              </a:rPr>
              <a:t>El extinguidor debe ponerse boca a bajo para asegurarse que no tenga fuga.</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29B1E6-5516-4332-BE99-05D7C658371F}" type="slidenum">
              <a:rPr lang="en-US" smtClean="0"/>
              <a:pPr/>
              <a:t>16</a:t>
            </a:fld>
            <a:endParaRPr lang="en-US" dirty="0"/>
          </a:p>
        </p:txBody>
      </p:sp>
    </p:spTree>
    <p:extLst>
      <p:ext uri="{BB962C8B-B14F-4D97-AF65-F5344CB8AC3E}">
        <p14:creationId xmlns:p14="http://schemas.microsoft.com/office/powerpoint/2010/main" val="344541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baseline="0" noProof="0" dirty="0"/>
              <a:t>Si un taller tiene extinguidores de incendio, OSHA requiere que los talleres brinden a sus empleados capacitación practica (para detalles, consulte 29 CFR parte 1910 Subparte L). Esta presentación ayudará a brindar esta capacitación. Se requiere entrenamiento de comunicación de peligros y extinguidores de fuego para todos los talleres independientemente del tamaño.</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Hablaremos los diferentes tipos de incendios y extinguidores de incendio. Los extinguidores de incendios están disponibles en diferentes medidas y tipos para apagar diferentes clases de incendios. Es importante que los empleados de los talleres estén capacitados para responder a cada posible tipo de incendio.</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Hay 5 clases de incendios, y cada tipo de incendio requiere un tipo diferente de extintor de incendios. En un taller de reparación de automóviles, los incendios de tipo A, B y C son posibles porque los talleres suelen contener materiales sólidos combustibles, productos inflamables y equipos eléctricos. La mayoría de las tiendas tienen extintores de incendios A, B y C que manejan el 99% de los incendios.</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Discutiremos los incendios de Clase A, Clase B y Clase C en las próximas tres diapositivas.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Los incendios de clase D son causados ​​por metales combustibles como el sodio, el magnesio o el titanio. El sodio metálico es especialmente inflamable y puede estallar en llamas al entrar en contacto con el agua. Es menos probable que ocurra un incendio de Clase D en un taller de reparación de automóviles, pero puede ser un problema en las instalaciones de fabricación. Los incendios de Clase K son causados ​​por equipos de cocina comerciales que generalmente no se encuentran en un taller mecánico.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https://fireprevention.utexas.edu/firesafety/abcs-fire-extinishers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a:t>También es importante tener en cuenta los incendios de metales combustibles. Como algunos talleres de automóviles realizan soldaduras, las ruedas de magnesio pueden explotar y generar un gran incendio.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29B1E6-5516-4332-BE99-05D7C658371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Los combustibles de clase A son combustibles ordinarios como el papel y la tela. En un taller, los combustibles Clase A incluyen interiores de automóviles, trapos y papel. Mantener un taller limpio ayuda a prevenir la acumulación de combustibles Tipo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Definición de Halotrón: Es un agente extintor de incendios basado en la materia prima HCFC-123 mezclado con tetrafluorometano y argón como propulsores.</a:t>
            </a:r>
            <a:endParaRPr lang="en-US"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 dirty="0"/>
              <a:t>Una tienda normalmente contiene muchos líquidos y gases inflamables. Los líquidos inflamables en un taller de reparación de automóviles incluyen gasolina y combustible diésel; disolventes utilizados para limpiar motores; productos de pintura; y diversos lubricantes para automóviles. Los gases inflamables, como el propano y el butano, se utilizan como propulsores en los limpiadores en aerosol con disolvente. Prevenga los incendios de Clase B almacenando los productos químicos del taller de forma adecuada, lejos de fuentes de combustión como motores y equipos eléctricos. </a:t>
            </a:r>
          </a:p>
          <a:p>
            <a:endParaRPr lang="es-ES" dirty="0"/>
          </a:p>
          <a:p>
            <a:r>
              <a:rPr lang="es-ES" b="1" dirty="0"/>
              <a:t>Definición de COV: </a:t>
            </a:r>
            <a:r>
              <a:rPr lang="es-ES" dirty="0"/>
              <a:t>COV significa "compuestos orgánicos volátiles". Los COV son sustancias químicas que se evaporan rápidamente y pueden mezclarse con el aire que respira. Algunos de los productos que usa en el trabajo pueden contener altas concentraciones de COV. Por lo general, los productos con olores fuertes, como la gasolina y la pintura, contienen COV. La exposición a los COV, tanto a corto plazo como a lo largo del tiempo, puede aumentar el riesgo de resultados negativos para la salud, como dolores de cabeza, náuseas, enfermedades pulmonares, problemas reproductivos o incluso cáncer.</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El mal funcionamiento del equipo eléctrico o el cableado defectuoso pueden causar un incendio. Prevenga los incendios clase C teniendo el equipo eléctrico en buenas condiciones, y todo el equipo conectado a tierra.</a:t>
            </a:r>
          </a:p>
        </p:txBody>
      </p:sp>
      <p:sp>
        <p:nvSpPr>
          <p:cNvPr id="4" name="Slide Number Placeholder 3"/>
          <p:cNvSpPr>
            <a:spLocks noGrp="1"/>
          </p:cNvSpPr>
          <p:nvPr>
            <p:ph type="sldNum" sz="quarter" idx="10"/>
          </p:nvPr>
        </p:nvSpPr>
        <p:spPr/>
        <p:txBody>
          <a:bodyPr/>
          <a:lstStyle/>
          <a:p>
            <a:fld id="{DF29B1E6-5516-4332-BE99-05D7C658371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dirty="0"/>
              <a:t>Este cuadro le ayudará a seleccionar el mejor extinguidor de incendios para su taller. </a:t>
            </a:r>
          </a:p>
          <a:p>
            <a:endParaRPr lang="es-ES_trad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aseline="0" dirty="0"/>
              <a:t>Imagen de Kidde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chemeClr val="tx1"/>
                </a:solidFill>
                <a:effectLst/>
                <a:uLnTx/>
                <a:uFillTx/>
                <a:latin typeface="+mn-lt"/>
                <a:ea typeface="+mn-ea"/>
                <a:cs typeface="+mn-cs"/>
                <a:hlinkClick r:id="rId3"/>
              </a:rPr>
              <a:t>https://www.kidde.com/home-safety/en/us/support/help-center/browse-articles/articles/abc_fire_extinguishers.html</a:t>
            </a:r>
            <a:endParaRPr kumimoji="0" lang="es-ES_tradnl" sz="1200" b="0" i="0" u="none" strike="noStrike" kern="1200" cap="none" spc="0" normalizeH="0" baseline="0" noProof="0" dirty="0">
              <a:ln>
                <a:noFill/>
              </a:ln>
              <a:solidFill>
                <a:schemeClr val="tx1"/>
              </a:solidFill>
              <a:effectLst/>
              <a:uLnTx/>
              <a:uFillTx/>
              <a:latin typeface="+mn-lt"/>
              <a:ea typeface="+mn-ea"/>
              <a:cs typeface="+mn-cs"/>
            </a:endParaRPr>
          </a:p>
          <a:p>
            <a:endParaRPr lang="es-ES_tradnl" baseline="0" dirty="0"/>
          </a:p>
          <a:p>
            <a:r>
              <a:rPr lang="es-ES_tradnl" baseline="0" dirty="0"/>
              <a:t>Para mas información:</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hlinkClick r:id="rId4"/>
              </a:rPr>
              <a:t>https://www.nfpa.org/News-and-Research/Publications-and-media/Blogs-Landing-Page/NFPA-Today/Blog-Posts/2021/07/16/Fire-Extinguisher-Types</a:t>
            </a:r>
            <a:endParaRPr lang="es-ES_tradnl"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9B1E6-5516-4332-BE99-05D7C658371F}" type="slidenum">
              <a:rPr lang="en-US" smtClean="0"/>
              <a:pPr/>
              <a:t>9</a:t>
            </a:fld>
            <a:endParaRPr lang="en-US" dirty="0"/>
          </a:p>
        </p:txBody>
      </p:sp>
    </p:spTree>
    <p:extLst>
      <p:ext uri="{BB962C8B-B14F-4D97-AF65-F5344CB8AC3E}">
        <p14:creationId xmlns:p14="http://schemas.microsoft.com/office/powerpoint/2010/main" val="301193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242851"/>
            <a:ext cx="8743882" cy="275942"/>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3924" y="4243845"/>
            <a:ext cx="3000180" cy="276940"/>
          </a:xfrm>
          <a:prstGeom prst="rect">
            <a:avLst/>
          </a:prstGeom>
        </p:spPr>
      </p:pic>
      <p:sp>
        <p:nvSpPr>
          <p:cNvPr id="9" name="Rectangle 8"/>
          <p:cNvSpPr/>
          <p:nvPr/>
        </p:nvSpPr>
        <p:spPr bwMode="ltGray">
          <a:xfrm>
            <a:off x="0" y="2590078"/>
            <a:ext cx="874388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883923" y="2590078"/>
            <a:ext cx="300018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63315" y="2733709"/>
            <a:ext cx="789004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663314" y="4394041"/>
            <a:ext cx="794053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22352" y="5936189"/>
            <a:ext cx="267462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93421" y="5936190"/>
            <a:ext cx="522816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13519" y="2750337"/>
            <a:ext cx="1781381" cy="1356442"/>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29095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1"/>
            <a:ext cx="11910560" cy="1677035"/>
            <a:chOff x="0" y="2895600"/>
            <a:chExt cx="9161969" cy="1677035"/>
          </a:xfrm>
        </p:grpSpPr>
        <p:pic>
          <p:nvPicPr>
            <p:cNvPr id="28" name="Picture 2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_tradnl" noProof="0" dirty="0" err="1"/>
              <a:t>Click</a:t>
            </a:r>
            <a:r>
              <a:rPr lang="es-ES_tradnl" noProof="0" dirty="0"/>
              <a:t> to </a:t>
            </a:r>
            <a:r>
              <a:rPr lang="es-ES_tradnl" noProof="0" dirty="0" err="1"/>
              <a:t>edit</a:t>
            </a:r>
            <a:r>
              <a:rPr lang="es-ES_tradnl" noProof="0" dirty="0"/>
              <a:t> Master </a:t>
            </a:r>
            <a:r>
              <a:rPr lang="es-ES_tradnl" noProof="0" dirty="0" err="1"/>
              <a:t>title</a:t>
            </a:r>
            <a:r>
              <a:rPr lang="es-ES_tradnl" noProof="0" dirty="0"/>
              <a:t> </a:t>
            </a:r>
            <a:r>
              <a:rPr lang="es-ES_tradnl" noProof="0" dirty="0" err="1"/>
              <a:t>style</a:t>
            </a:r>
            <a:endParaRPr lang="es-ES_tradnl" noProof="0"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06854F10-DD4C-9143-BB70-D0D449E6DFEF}"/>
              </a:ext>
            </a:extLst>
          </p:cNvPr>
          <p:cNvSpPr txBox="1">
            <a:spLocks/>
          </p:cNvSpPr>
          <p:nvPr userDrawn="1"/>
        </p:nvSpPr>
        <p:spPr>
          <a:xfrm>
            <a:off x="10508179" y="5938586"/>
            <a:ext cx="926583" cy="727957"/>
          </a:xfrm>
          <a:prstGeom prst="rect">
            <a:avLst/>
          </a:prstGeom>
        </p:spPr>
        <p:txBody>
          <a:bodyPr vert="horz" lIns="91440" tIns="45720" rIns="91440" bIns="45720" rtlCol="0" anchor="ctr"/>
          <a:lstStyle>
            <a:defPPr>
              <a:defRPr lang="en-US"/>
            </a:defPPr>
            <a:lvl1pPr marL="0" algn="ctr"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8CD99B-3B1D-314C-A2EA-70136B41CEAE}" type="slidenum">
              <a:rPr lang="en-US" sz="1400" smtClean="0"/>
              <a:pPr/>
              <a:t>‹#›</a:t>
            </a:fld>
            <a:endParaRPr lang="en-US" sz="1400" dirty="0"/>
          </a:p>
        </p:txBody>
      </p:sp>
      <p:pic>
        <p:nvPicPr>
          <p:cNvPr id="13" name="Picture 12">
            <a:extLst>
              <a:ext uri="{FF2B5EF4-FFF2-40B4-BE49-F238E27FC236}">
                <a16:creationId xmlns:a16="http://schemas.microsoft.com/office/drawing/2014/main" id="{C5655BCE-9A86-0346-A0CF-607CFAC70C2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72110" y="549705"/>
            <a:ext cx="1598722" cy="1567829"/>
          </a:xfrm>
          <a:prstGeom prst="rect">
            <a:avLst/>
          </a:prstGeom>
        </p:spPr>
      </p:pic>
      <p:sp>
        <p:nvSpPr>
          <p:cNvPr id="14" name="TextBox 13"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B720F92E-9686-504E-9236-41C4C10D951F}"/>
              </a:ext>
            </a:extLst>
          </p:cNvPr>
          <p:cNvSpPr txBox="1"/>
          <p:nvPr userDrawn="1"/>
        </p:nvSpPr>
        <p:spPr>
          <a:xfrm>
            <a:off x="653147" y="6027480"/>
            <a:ext cx="8965494" cy="600164"/>
          </a:xfrm>
          <a:prstGeom prst="rect">
            <a:avLst/>
          </a:prstGeom>
          <a:noFill/>
        </p:spPr>
        <p:txBody>
          <a:bodyPr wrap="square" rtlCol="0">
            <a:spAutoFit/>
          </a:bodyPr>
          <a:lstStyle/>
          <a:p>
            <a:pPr algn="ctr"/>
            <a:r>
              <a:rPr lang="es-ES_tradnl" sz="1100" noProof="0" dirty="0"/>
              <a:t>Este material fue producido bajo la beca número SH 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extLst>
      <p:ext uri="{BB962C8B-B14F-4D97-AF65-F5344CB8AC3E}">
        <p14:creationId xmlns:p14="http://schemas.microsoft.com/office/powerpoint/2010/main" val="127573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1"/>
            <a:ext cx="11910560" cy="1677035"/>
            <a:chOff x="0" y="2895600"/>
            <a:chExt cx="9161969" cy="1677035"/>
          </a:xfrm>
        </p:grpSpPr>
        <p:pic>
          <p:nvPicPr>
            <p:cNvPr id="16" name="Picture 15"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78245" y="5936189"/>
            <a:ext cx="2674620" cy="365125"/>
          </a:xfrm>
          <a:prstGeom prst="rect">
            <a:avLst/>
          </a:prstGeom>
        </p:spPr>
        <p:txBody>
          <a:bodyPr/>
          <a:lstStyle/>
          <a:p>
            <a:endParaRPr lang="en-US" dirty="0"/>
          </a:p>
        </p:txBody>
      </p:sp>
      <p:sp>
        <p:nvSpPr>
          <p:cNvPr id="4" name="Footer Placeholder 3"/>
          <p:cNvSpPr>
            <a:spLocks noGrp="1"/>
          </p:cNvSpPr>
          <p:nvPr>
            <p:ph type="ftr" sz="quarter" idx="11"/>
          </p:nvPr>
        </p:nvSpPr>
        <p:spPr>
          <a:xfrm>
            <a:off x="693421" y="5936190"/>
            <a:ext cx="6285075"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083667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131" y="753228"/>
            <a:ext cx="896549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421" y="2336873"/>
            <a:ext cx="8953606"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203180" y="6101995"/>
            <a:ext cx="1153441" cy="626184"/>
          </a:xfrm>
          <a:prstGeom prst="rect">
            <a:avLst/>
          </a:prstGeom>
        </p:spPr>
        <p:txBody>
          <a:bodyPr vert="horz" lIns="91440" tIns="45720" rIns="91440" bIns="45720" rtlCol="0" anchor="ctr"/>
          <a:lstStyle>
            <a:lvl1pPr algn="l">
              <a:defRPr sz="3600">
                <a:solidFill>
                  <a:schemeClr val="tx1">
                    <a:tint val="75000"/>
                  </a:schemeClr>
                </a:solidFill>
              </a:defRPr>
            </a:lvl1pPr>
          </a:lstStyle>
          <a:p>
            <a:endParaRPr lang="en-US" dirty="0"/>
          </a:p>
        </p:txBody>
      </p:sp>
    </p:spTree>
    <p:extLst>
      <p:ext uri="{BB962C8B-B14F-4D97-AF65-F5344CB8AC3E}">
        <p14:creationId xmlns:p14="http://schemas.microsoft.com/office/powerpoint/2010/main" val="29119303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SAFETY IN AUTO REPAIR SHOPS">
            <a:extLst>
              <a:ext uri="{FF2B5EF4-FFF2-40B4-BE49-F238E27FC236}">
                <a16:creationId xmlns:a16="http://schemas.microsoft.com/office/drawing/2014/main" id="{A6D92DA7-8907-3E42-BC24-B12789EBA0FE}"/>
              </a:ext>
            </a:extLst>
          </p:cNvPr>
          <p:cNvSpPr>
            <a:spLocks noGrp="1"/>
          </p:cNvSpPr>
          <p:nvPr>
            <p:ph type="ctrTitle"/>
          </p:nvPr>
        </p:nvSpPr>
        <p:spPr>
          <a:xfrm>
            <a:off x="244215" y="2665977"/>
            <a:ext cx="8239386" cy="1373070"/>
          </a:xfrm>
        </p:spPr>
        <p:txBody>
          <a:bodyPr/>
          <a:lstStyle/>
          <a:p>
            <a:pPr algn="l"/>
            <a:r>
              <a:rPr lang="es-ES_tradnl" sz="4000" b="1" dirty="0"/>
              <a:t>SEGURIDAD CONTRA INCENDIOS EN TALLERES MECÁNICOS</a:t>
            </a:r>
          </a:p>
        </p:txBody>
      </p:sp>
      <p:sp>
        <p:nvSpPr>
          <p:cNvPr id="3" name="Subtitle 2" descr="FIRE EXTINGUISHER TRAINING">
            <a:extLst>
              <a:ext uri="{FF2B5EF4-FFF2-40B4-BE49-F238E27FC236}">
                <a16:creationId xmlns:a16="http://schemas.microsoft.com/office/drawing/2014/main" id="{DF657126-0937-6244-B2BD-BA47FF8F2A34}"/>
              </a:ext>
            </a:extLst>
          </p:cNvPr>
          <p:cNvSpPr>
            <a:spLocks noGrp="1"/>
          </p:cNvSpPr>
          <p:nvPr>
            <p:ph type="subTitle" idx="1"/>
          </p:nvPr>
        </p:nvSpPr>
        <p:spPr>
          <a:xfrm>
            <a:off x="244214" y="4416806"/>
            <a:ext cx="10421274" cy="595461"/>
          </a:xfrm>
        </p:spPr>
        <p:txBody>
          <a:bodyPr>
            <a:noAutofit/>
          </a:bodyPr>
          <a:lstStyle/>
          <a:p>
            <a:pPr algn="l"/>
            <a:r>
              <a:rPr lang="es-ES_tradnl" sz="3600" dirty="0"/>
              <a:t>ENTRENAMIENTO DE EXTINGUIDORES DE INCENDIO</a:t>
            </a:r>
          </a:p>
        </p:txBody>
      </p:sp>
      <p:sp>
        <p:nvSpPr>
          <p:cNvPr id="6" name="TextBox 5"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p:cNvSpPr txBox="1"/>
          <p:nvPr/>
        </p:nvSpPr>
        <p:spPr>
          <a:xfrm>
            <a:off x="868294" y="5951788"/>
            <a:ext cx="10421275" cy="646331"/>
          </a:xfrm>
          <a:prstGeom prst="rect">
            <a:avLst/>
          </a:prstGeom>
          <a:noFill/>
        </p:spPr>
        <p:txBody>
          <a:bodyPr wrap="square" rtlCol="0">
            <a:spAutoFit/>
          </a:bodyPr>
          <a:lstStyle/>
          <a:p>
            <a:pPr algn="ctr"/>
            <a:r>
              <a:rPr lang="es-ES_tradnl" sz="1200" dirty="0"/>
              <a:t>Este material fue producido bajo la beca número SH 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pic>
        <p:nvPicPr>
          <p:cNvPr id="7" name="Picture 6">
            <a:extLst>
              <a:ext uri="{FF2B5EF4-FFF2-40B4-BE49-F238E27FC236}">
                <a16:creationId xmlns:a16="http://schemas.microsoft.com/office/drawing/2014/main" id="{D0BF6F48-C8A6-A245-AFB5-DCF2923D82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08695" y="2572277"/>
            <a:ext cx="1880874" cy="1844529"/>
          </a:xfrm>
          <a:prstGeom prst="rect">
            <a:avLst/>
          </a:prstGeom>
        </p:spPr>
      </p:pic>
    </p:spTree>
    <p:extLst>
      <p:ext uri="{BB962C8B-B14F-4D97-AF65-F5344CB8AC3E}">
        <p14:creationId xmlns:p14="http://schemas.microsoft.com/office/powerpoint/2010/main" val="192055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207A-0334-7447-A193-C6C298441932}"/>
              </a:ext>
            </a:extLst>
          </p:cNvPr>
          <p:cNvSpPr>
            <a:spLocks noGrp="1"/>
          </p:cNvSpPr>
          <p:nvPr>
            <p:ph type="title"/>
          </p:nvPr>
        </p:nvSpPr>
        <p:spPr/>
        <p:txBody>
          <a:bodyPr/>
          <a:lstStyle/>
          <a:p>
            <a:r>
              <a:rPr lang="es-ES_tradnl" dirty="0"/>
              <a:t>EXTINGUIDOR DE INCENDIOS ABC </a:t>
            </a:r>
            <a:r>
              <a:rPr lang="es-ES" dirty="0"/>
              <a:t>CONTINUACIÓN</a:t>
            </a:r>
            <a:endParaRPr lang="en-US" dirty="0"/>
          </a:p>
        </p:txBody>
      </p:sp>
      <p:pic>
        <p:nvPicPr>
          <p:cNvPr id="18" name="Picture 17" descr="A graphic of a fire extinguisher sign.">
            <a:extLst>
              <a:ext uri="{FF2B5EF4-FFF2-40B4-BE49-F238E27FC236}">
                <a16:creationId xmlns:a16="http://schemas.microsoft.com/office/drawing/2014/main" id="{F944AB49-0D51-4142-BB81-882B0F0F7A1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73" y="2050938"/>
            <a:ext cx="1257300" cy="3873500"/>
          </a:xfrm>
          <a:prstGeom prst="rect">
            <a:avLst/>
          </a:prstGeom>
        </p:spPr>
      </p:pic>
      <p:sp>
        <p:nvSpPr>
          <p:cNvPr id="3" name="Content Placeholder 2">
            <a:extLst>
              <a:ext uri="{FF2B5EF4-FFF2-40B4-BE49-F238E27FC236}">
                <a16:creationId xmlns:a16="http://schemas.microsoft.com/office/drawing/2014/main" id="{0FB5BB87-6E3A-B841-8011-DC1E66BE8C1B}"/>
              </a:ext>
            </a:extLst>
          </p:cNvPr>
          <p:cNvSpPr>
            <a:spLocks noGrp="1"/>
          </p:cNvSpPr>
          <p:nvPr>
            <p:ph idx="1"/>
          </p:nvPr>
        </p:nvSpPr>
        <p:spPr>
          <a:xfrm>
            <a:off x="3024554" y="2325122"/>
            <a:ext cx="7051431" cy="3599316"/>
          </a:xfrm>
        </p:spPr>
        <p:txBody>
          <a:bodyPr>
            <a:noAutofit/>
          </a:bodyPr>
          <a:lstStyle/>
          <a:p>
            <a:pPr>
              <a:lnSpc>
                <a:spcPct val="100000"/>
              </a:lnSpc>
            </a:pPr>
            <a:r>
              <a:rPr lang="es-ES" sz="2800" dirty="0"/>
              <a:t>Se llena con el fosfato monoamónico químico, un polvo amarillo que deja un residuo pegajoso</a:t>
            </a:r>
            <a:r>
              <a:rPr lang="en-US" sz="2800" dirty="0"/>
              <a:t>.</a:t>
            </a:r>
          </a:p>
          <a:p>
            <a:pPr>
              <a:lnSpc>
                <a:spcPct val="100000"/>
              </a:lnSpc>
            </a:pPr>
            <a:r>
              <a:rPr lang="es-ES" sz="2800" dirty="0"/>
              <a:t>El uso de extinguidores de polvo en espacios confinados puede reducir severamente la visibilidad y afectar la respiración</a:t>
            </a:r>
            <a:r>
              <a:rPr lang="en-US" sz="2800" dirty="0"/>
              <a:t>.</a:t>
            </a:r>
          </a:p>
        </p:txBody>
      </p:sp>
    </p:spTree>
    <p:extLst>
      <p:ext uri="{BB962C8B-B14F-4D97-AF65-F5344CB8AC3E}">
        <p14:creationId xmlns:p14="http://schemas.microsoft.com/office/powerpoint/2010/main" val="266402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wo men demonstrate the proper use of a fire extinguisher.">
            <a:extLst>
              <a:ext uri="{FF2B5EF4-FFF2-40B4-BE49-F238E27FC236}">
                <a16:creationId xmlns:a16="http://schemas.microsoft.com/office/drawing/2014/main" id="{5125182C-01AD-0A49-B86C-1E74D819198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1887200" cy="6858000"/>
          </a:xfrm>
          <a:prstGeom prst="rect">
            <a:avLst/>
          </a:prstGeom>
        </p:spPr>
      </p:pic>
      <p:sp>
        <p:nvSpPr>
          <p:cNvPr id="2" name="Title 1" descr="PART 4: HOW TO USE A FIRE EXTINGUISHER"/>
          <p:cNvSpPr>
            <a:spLocks noGrp="1"/>
          </p:cNvSpPr>
          <p:nvPr>
            <p:ph type="title"/>
          </p:nvPr>
        </p:nvSpPr>
        <p:spPr>
          <a:xfrm>
            <a:off x="0" y="434556"/>
            <a:ext cx="6122504" cy="1221716"/>
          </a:xfrm>
          <a:solidFill>
            <a:schemeClr val="bg1">
              <a:alpha val="95000"/>
            </a:schemeClr>
          </a:solidFill>
        </p:spPr>
        <p:txBody>
          <a:bodyPr>
            <a:noAutofit/>
          </a:bodyPr>
          <a:lstStyle/>
          <a:p>
            <a:pPr marL="239713"/>
            <a:r>
              <a:rPr lang="es-ES_tradnl" sz="3200" b="1" dirty="0"/>
              <a:t>COMO USAR UN EXTINGUIDOR DE INCENDIOS</a:t>
            </a:r>
          </a:p>
        </p:txBody>
      </p:sp>
      <p:sp>
        <p:nvSpPr>
          <p:cNvPr id="10" name="TextBox 9"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59271CAE-45A3-A940-84FD-824BDB95AD78}"/>
              </a:ext>
            </a:extLst>
          </p:cNvPr>
          <p:cNvSpPr txBox="1"/>
          <p:nvPr/>
        </p:nvSpPr>
        <p:spPr>
          <a:xfrm>
            <a:off x="-1" y="6245975"/>
            <a:ext cx="11887199" cy="600164"/>
          </a:xfrm>
          <a:prstGeom prst="rect">
            <a:avLst/>
          </a:prstGeom>
          <a:solidFill>
            <a:schemeClr val="bg1"/>
          </a:solidFill>
        </p:spPr>
        <p:txBody>
          <a:bodyPr wrap="square" rtlCol="0">
            <a:spAutoFit/>
          </a:bodyPr>
          <a:lstStyle/>
          <a:p>
            <a:pPr algn="ctr"/>
            <a:r>
              <a:rPr lang="en-US" sz="1100" b="1" dirty="0"/>
              <a:t>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SS METHOD"/>
          <p:cNvSpPr>
            <a:spLocks noGrp="1"/>
          </p:cNvSpPr>
          <p:nvPr>
            <p:ph type="title"/>
          </p:nvPr>
        </p:nvSpPr>
        <p:spPr/>
        <p:txBody>
          <a:bodyPr>
            <a:normAutofit fontScale="90000"/>
          </a:bodyPr>
          <a:lstStyle/>
          <a:p>
            <a:r>
              <a:rPr lang="es-ES_tradnl" sz="4000" b="1" dirty="0"/>
              <a:t>MÉTODO PASS (por sus siglas en ingles)</a:t>
            </a:r>
          </a:p>
        </p:txBody>
      </p:sp>
      <p:pic>
        <p:nvPicPr>
          <p:cNvPr id="4" name="Picture 3" descr="The PASS method for using a fire extinguisher, which is recommended because it is easy to remember.&#10;&#10;Pull the pin&#10;Aim at the base of fire&#10;Squeeze the lever&#10;Sweep side to side">
            <a:extLst>
              <a:ext uri="{FF2B5EF4-FFF2-40B4-BE49-F238E27FC236}">
                <a16:creationId xmlns:a16="http://schemas.microsoft.com/office/drawing/2014/main" id="{9CC8BC22-817E-484B-B6D4-B4ACF69338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3332" y="2358639"/>
            <a:ext cx="3902131" cy="34600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EN TO USE A FIRE EXTINGUISHER"/>
          <p:cNvSpPr>
            <a:spLocks noGrp="1"/>
          </p:cNvSpPr>
          <p:nvPr>
            <p:ph type="title"/>
          </p:nvPr>
        </p:nvSpPr>
        <p:spPr>
          <a:xfrm>
            <a:off x="693420" y="730331"/>
            <a:ext cx="8965494" cy="1210051"/>
          </a:xfrm>
        </p:spPr>
        <p:txBody>
          <a:bodyPr>
            <a:noAutofit/>
          </a:bodyPr>
          <a:lstStyle/>
          <a:p>
            <a:r>
              <a:rPr lang="es-ES_tradnl" sz="4000" b="1" dirty="0"/>
              <a:t>CUANDO USAR EL EXTINGUIDOR DE INCENDIOS</a:t>
            </a:r>
            <a:endParaRPr lang="en-US" sz="4000" b="1" dirty="0"/>
          </a:p>
        </p:txBody>
      </p:sp>
      <p:sp>
        <p:nvSpPr>
          <p:cNvPr id="3" name="Content Placeholder 2" descr="You have called 911. The fire is small. You can safely exit the building. The room is not filled with smoke."/>
          <p:cNvSpPr>
            <a:spLocks noGrp="1"/>
          </p:cNvSpPr>
          <p:nvPr>
            <p:ph idx="1"/>
          </p:nvPr>
        </p:nvSpPr>
        <p:spPr>
          <a:xfrm>
            <a:off x="693420" y="2612918"/>
            <a:ext cx="6585921" cy="2830213"/>
          </a:xfrm>
        </p:spPr>
        <p:txBody>
          <a:bodyPr>
            <a:normAutofit/>
          </a:bodyPr>
          <a:lstStyle/>
          <a:p>
            <a:r>
              <a:rPr lang="es-ES_tradnl" sz="3200" dirty="0"/>
              <a:t>Si llamaste al 911</a:t>
            </a:r>
          </a:p>
          <a:p>
            <a:r>
              <a:rPr lang="es-ES_tradnl" sz="3200" dirty="0"/>
              <a:t>Si el incendio es pequeño</a:t>
            </a:r>
          </a:p>
          <a:p>
            <a:r>
              <a:rPr lang="es-ES_tradnl" sz="3200" dirty="0"/>
              <a:t>Si puede salir seguro del edificio</a:t>
            </a:r>
          </a:p>
          <a:p>
            <a:r>
              <a:rPr lang="es-ES_tradnl" sz="3200" dirty="0"/>
              <a:t>Si la habitación no esta llena de humo</a:t>
            </a:r>
          </a:p>
        </p:txBody>
      </p:sp>
      <p:pic>
        <p:nvPicPr>
          <p:cNvPr id="6" name="Picture 5" descr="A drawing of a fire extinguisher with its nozzle out and spraying foam.">
            <a:extLst>
              <a:ext uri="{FF2B5EF4-FFF2-40B4-BE49-F238E27FC236}">
                <a16:creationId xmlns:a16="http://schemas.microsoft.com/office/drawing/2014/main" id="{86C5A228-109C-F54D-9537-D113E269D4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2189" y="2435242"/>
            <a:ext cx="3468759" cy="22402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4B0B-E503-8A4A-9ECE-A545278D1979}"/>
              </a:ext>
            </a:extLst>
          </p:cNvPr>
          <p:cNvSpPr>
            <a:spLocks noGrp="1"/>
          </p:cNvSpPr>
          <p:nvPr>
            <p:ph type="title"/>
          </p:nvPr>
        </p:nvSpPr>
        <p:spPr/>
        <p:txBody>
          <a:bodyPr>
            <a:normAutofit/>
          </a:bodyPr>
          <a:lstStyle/>
          <a:p>
            <a:r>
              <a:rPr lang="es-ES_tradnl" sz="4000" dirty="0"/>
              <a:t>EVACUAR</a:t>
            </a:r>
          </a:p>
        </p:txBody>
      </p:sp>
      <p:sp>
        <p:nvSpPr>
          <p:cNvPr id="3" name="Content Placeholder 2" descr="A graphic of an evauation route sign.">
            <a:extLst>
              <a:ext uri="{FF2B5EF4-FFF2-40B4-BE49-F238E27FC236}">
                <a16:creationId xmlns:a16="http://schemas.microsoft.com/office/drawing/2014/main" id="{A1367822-BE8C-DA49-9FF6-F18D8A33D7D0}"/>
              </a:ext>
              <a:ext uri="{C183D7F6-B498-43B3-948B-1728B52AA6E4}">
                <adec:decorative xmlns:adec="http://schemas.microsoft.com/office/drawing/2017/decorative" val="0"/>
              </a:ext>
            </a:extLst>
          </p:cNvPr>
          <p:cNvSpPr>
            <a:spLocks noGrp="1"/>
          </p:cNvSpPr>
          <p:nvPr>
            <p:ph idx="1"/>
          </p:nvPr>
        </p:nvSpPr>
        <p:spPr>
          <a:xfrm>
            <a:off x="4104836" y="2336873"/>
            <a:ext cx="7307579" cy="3767899"/>
          </a:xfrm>
        </p:spPr>
        <p:txBody>
          <a:bodyPr/>
          <a:lstStyle/>
          <a:p>
            <a:pPr>
              <a:lnSpc>
                <a:spcPct val="100000"/>
              </a:lnSpc>
            </a:pPr>
            <a:r>
              <a:rPr lang="es-ES" dirty="0"/>
              <a:t>No entre en una habitación llena de humo. </a:t>
            </a:r>
          </a:p>
          <a:p>
            <a:pPr>
              <a:lnSpc>
                <a:spcPct val="100000"/>
              </a:lnSpc>
            </a:pPr>
            <a:r>
              <a:rPr lang="es-ES" dirty="0"/>
              <a:t>Si el incendio no se apaga después de unos segundos de usar el extinguidor, evacúe el edificio. </a:t>
            </a:r>
          </a:p>
          <a:p>
            <a:pPr>
              <a:lnSpc>
                <a:spcPct val="100000"/>
              </a:lnSpc>
            </a:pPr>
            <a:r>
              <a:rPr lang="es-ES" dirty="0"/>
              <a:t>La mayoría de los extinguidores completan su descarga en 8 a 12 segundos.</a:t>
            </a:r>
          </a:p>
          <a:p>
            <a:pPr>
              <a:lnSpc>
                <a:spcPct val="100000"/>
              </a:lnSpc>
            </a:pPr>
            <a:r>
              <a:rPr lang="es-ES" dirty="0"/>
              <a:t>En solo unos segundos, un incendio puede superar la capacidad de extinción de un extinguidor.</a:t>
            </a:r>
            <a:endParaRPr lang="en-US" dirty="0"/>
          </a:p>
        </p:txBody>
      </p:sp>
      <p:pic>
        <p:nvPicPr>
          <p:cNvPr id="5" name="Picture 4">
            <a:extLst>
              <a:ext uri="{FF2B5EF4-FFF2-40B4-BE49-F238E27FC236}">
                <a16:creationId xmlns:a16="http://schemas.microsoft.com/office/drawing/2014/main" id="{AA74DF6A-47F9-1842-894C-C76EE87A82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785" y="2553672"/>
            <a:ext cx="3165718" cy="3165718"/>
          </a:xfrm>
          <a:prstGeom prst="rect">
            <a:avLst/>
          </a:prstGeom>
        </p:spPr>
      </p:pic>
    </p:spTree>
    <p:extLst>
      <p:ext uri="{BB962C8B-B14F-4D97-AF65-F5344CB8AC3E}">
        <p14:creationId xmlns:p14="http://schemas.microsoft.com/office/powerpoint/2010/main" val="391591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EXTINGUISHER MAINTENANCE"/>
          <p:cNvSpPr>
            <a:spLocks noGrp="1"/>
          </p:cNvSpPr>
          <p:nvPr>
            <p:ph type="title"/>
          </p:nvPr>
        </p:nvSpPr>
        <p:spPr>
          <a:xfrm>
            <a:off x="693420" y="692110"/>
            <a:ext cx="8965494" cy="1210051"/>
          </a:xfrm>
        </p:spPr>
        <p:txBody>
          <a:bodyPr>
            <a:noAutofit/>
          </a:bodyPr>
          <a:lstStyle/>
          <a:p>
            <a:r>
              <a:rPr lang="es-ES_tradnl" sz="4000" dirty="0"/>
              <a:t>INSPECCIÓN </a:t>
            </a:r>
            <a:r>
              <a:rPr lang="es-ES_tradnl" sz="4000" b="1" dirty="0"/>
              <a:t>DE UN EXTINGUIDOR DE INCENDIOS</a:t>
            </a:r>
          </a:p>
        </p:txBody>
      </p:sp>
      <p:sp>
        <p:nvSpPr>
          <p:cNvPr id="3" name="Content Placeholder 2" descr="Inspect annually. To prevent the nozzle from breaking, never place a fire extinguisher upright without support. Always refill after use. Have an inspection tag, trigger seal and a pin. A plastic time should the pin into the handle.&#13;&#10;"/>
          <p:cNvSpPr>
            <a:spLocks noGrp="1"/>
          </p:cNvSpPr>
          <p:nvPr>
            <p:ph idx="1"/>
          </p:nvPr>
        </p:nvSpPr>
        <p:spPr>
          <a:xfrm>
            <a:off x="693421" y="2256846"/>
            <a:ext cx="5881550" cy="3608452"/>
          </a:xfrm>
        </p:spPr>
        <p:txBody>
          <a:bodyPr>
            <a:noAutofit/>
          </a:bodyPr>
          <a:lstStyle/>
          <a:p>
            <a:pPr>
              <a:lnSpc>
                <a:spcPct val="100000"/>
              </a:lnSpc>
            </a:pPr>
            <a:r>
              <a:rPr lang="es-ES" sz="2800" dirty="0"/>
              <a:t>Inspeccionar anualmente</a:t>
            </a:r>
          </a:p>
          <a:p>
            <a:pPr>
              <a:lnSpc>
                <a:spcPct val="100000"/>
              </a:lnSpc>
            </a:pPr>
            <a:r>
              <a:rPr lang="es-ES_tradnl" sz="2800" dirty="0"/>
              <a:t>Mirar la presión del indicador para asegurarse que el extinguidor esta lleno</a:t>
            </a:r>
          </a:p>
          <a:p>
            <a:pPr>
              <a:lnSpc>
                <a:spcPct val="100000"/>
              </a:lnSpc>
            </a:pPr>
            <a:r>
              <a:rPr lang="es-ES_tradnl" sz="2800" dirty="0"/>
              <a:t>Para prevenir que se rompa la boquilla nunca coloque un extinguidor en posición vertical sin soporte</a:t>
            </a:r>
          </a:p>
        </p:txBody>
      </p:sp>
      <p:pic>
        <p:nvPicPr>
          <p:cNvPr id="5" name="Picture 4" descr="A person inspecting a fire extinguisher.">
            <a:extLst>
              <a:ext uri="{FF2B5EF4-FFF2-40B4-BE49-F238E27FC236}">
                <a16:creationId xmlns:a16="http://schemas.microsoft.com/office/drawing/2014/main" id="{486F3D38-E112-9645-A716-546849C1A9A3}"/>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910755" y="2395179"/>
            <a:ext cx="3657599" cy="32527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EXTINGUISHER MAINTENANCE"/>
          <p:cNvSpPr>
            <a:spLocks noGrp="1"/>
          </p:cNvSpPr>
          <p:nvPr>
            <p:ph type="title"/>
          </p:nvPr>
        </p:nvSpPr>
        <p:spPr>
          <a:xfrm>
            <a:off x="693420" y="689428"/>
            <a:ext cx="8965494" cy="1210051"/>
          </a:xfrm>
        </p:spPr>
        <p:txBody>
          <a:bodyPr>
            <a:noAutofit/>
          </a:bodyPr>
          <a:lstStyle/>
          <a:p>
            <a:r>
              <a:rPr lang="es-ES_tradnl" sz="4000" b="1" dirty="0"/>
              <a:t>MANTENIMIENTO DE UN EXTINGUIDOR DE INCENDIOS</a:t>
            </a:r>
          </a:p>
        </p:txBody>
      </p:sp>
      <p:sp>
        <p:nvSpPr>
          <p:cNvPr id="3" name="Content Placeholder 2" descr="Inspect annually. To prevent the nozzle from breaking, never place a fire extinguisher upright without support. Always refill after use. Have an inspection tag, trigger seal and a pin. A plastic time should the pin into the handle.&#13;&#10;"/>
          <p:cNvSpPr>
            <a:spLocks noGrp="1"/>
          </p:cNvSpPr>
          <p:nvPr>
            <p:ph idx="1"/>
          </p:nvPr>
        </p:nvSpPr>
        <p:spPr>
          <a:xfrm>
            <a:off x="693420" y="2535154"/>
            <a:ext cx="6033951" cy="3112795"/>
          </a:xfrm>
        </p:spPr>
        <p:txBody>
          <a:bodyPr>
            <a:normAutofit fontScale="92500" lnSpcReduction="10000"/>
          </a:bodyPr>
          <a:lstStyle/>
          <a:p>
            <a:pPr>
              <a:lnSpc>
                <a:spcPct val="110000"/>
              </a:lnSpc>
            </a:pPr>
            <a:r>
              <a:rPr lang="es-ES_tradnl" sz="3200" dirty="0"/>
              <a:t>Siempre rellenarlo después de usarse</a:t>
            </a:r>
          </a:p>
          <a:p>
            <a:pPr>
              <a:lnSpc>
                <a:spcPct val="110000"/>
              </a:lnSpc>
            </a:pPr>
            <a:r>
              <a:rPr lang="es-ES_tradnl" sz="3200" dirty="0"/>
              <a:t>Tener una etiqueta de inspección, un gatillo y un pasador</a:t>
            </a:r>
          </a:p>
          <a:p>
            <a:pPr>
              <a:lnSpc>
                <a:spcPct val="110000"/>
              </a:lnSpc>
            </a:pPr>
            <a:r>
              <a:rPr lang="es-ES_tradnl" sz="3200" dirty="0"/>
              <a:t>Pasador de plástico en el mango</a:t>
            </a:r>
            <a:endParaRPr lang="es-ES_tradnl" sz="2800" dirty="0"/>
          </a:p>
        </p:txBody>
      </p:sp>
      <p:pic>
        <p:nvPicPr>
          <p:cNvPr id="5" name="Picture 4" descr="Fire extinquisher with a plastic tie in the pin.">
            <a:extLst>
              <a:ext uri="{FF2B5EF4-FFF2-40B4-BE49-F238E27FC236}">
                <a16:creationId xmlns:a16="http://schemas.microsoft.com/office/drawing/2014/main" id="{6C257A77-E3DE-2348-8FD7-7EE32C860F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81091" y="2746487"/>
            <a:ext cx="4352193" cy="2901462"/>
          </a:xfrm>
          <a:prstGeom prst="rect">
            <a:avLst/>
          </a:prstGeom>
        </p:spPr>
      </p:pic>
    </p:spTree>
    <p:extLst>
      <p:ext uri="{BB962C8B-B14F-4D97-AF65-F5344CB8AC3E}">
        <p14:creationId xmlns:p14="http://schemas.microsoft.com/office/powerpoint/2010/main" val="75943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GENDA"/>
          <p:cNvSpPr>
            <a:spLocks noGrp="1"/>
          </p:cNvSpPr>
          <p:nvPr>
            <p:ph type="title"/>
          </p:nvPr>
        </p:nvSpPr>
        <p:spPr/>
        <p:txBody>
          <a:bodyPr/>
          <a:lstStyle/>
          <a:p>
            <a:r>
              <a:rPr lang="es-ES_tradnl" sz="4000" b="1" dirty="0"/>
              <a:t>AGENDA</a:t>
            </a:r>
          </a:p>
        </p:txBody>
      </p:sp>
      <p:sp>
        <p:nvSpPr>
          <p:cNvPr id="3" name="Content Placeholder 2" descr="Part 1: overview of a fire prevention plan&#13;&#10;Part 2: types of fires and fire extinguishers&#13;&#10;Part 3: how to use a fire extinguisher&#13;&#10;"/>
          <p:cNvSpPr>
            <a:spLocks noGrp="1"/>
          </p:cNvSpPr>
          <p:nvPr>
            <p:ph idx="1"/>
          </p:nvPr>
        </p:nvSpPr>
        <p:spPr>
          <a:xfrm>
            <a:off x="691131" y="2620266"/>
            <a:ext cx="9574529" cy="2403569"/>
          </a:xfrm>
        </p:spPr>
        <p:txBody>
          <a:bodyPr>
            <a:normAutofit/>
          </a:bodyPr>
          <a:lstStyle/>
          <a:p>
            <a:pPr>
              <a:lnSpc>
                <a:spcPct val="100000"/>
              </a:lnSpc>
            </a:pPr>
            <a:r>
              <a:rPr lang="es-ES_tradnl" sz="3600" dirty="0"/>
              <a:t>Tipos de incendios y extinguidores </a:t>
            </a:r>
          </a:p>
          <a:p>
            <a:pPr>
              <a:lnSpc>
                <a:spcPct val="100000"/>
              </a:lnSpc>
            </a:pPr>
            <a:r>
              <a:rPr lang="es-ES_tradnl" sz="3600" dirty="0"/>
              <a:t>Cómo usar un extinguidor de incendios</a:t>
            </a:r>
          </a:p>
          <a:p>
            <a:pPr>
              <a:lnSpc>
                <a:spcPct val="100000"/>
              </a:lnSpc>
            </a:pPr>
            <a:r>
              <a:rPr lang="es-ES_tradnl" sz="3400" dirty="0"/>
              <a:t>Mantenimiento de rutina de un extinguidores de incendios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3: TYPES OF FIRES AND FIRE EXTINGUISHERS"/>
          <p:cNvSpPr>
            <a:spLocks noGrp="1"/>
          </p:cNvSpPr>
          <p:nvPr>
            <p:ph type="title"/>
          </p:nvPr>
        </p:nvSpPr>
        <p:spPr>
          <a:xfrm>
            <a:off x="365760" y="753228"/>
            <a:ext cx="9290865" cy="1080938"/>
          </a:xfrm>
        </p:spPr>
        <p:txBody>
          <a:bodyPr>
            <a:noAutofit/>
          </a:bodyPr>
          <a:lstStyle/>
          <a:p>
            <a:r>
              <a:rPr lang="es-ES_tradnl" sz="4000" b="1" dirty="0"/>
              <a:t>TIPOS DE INCENDIOS Y TIPOS DE EXTINGUIDORES DE INCENDIOS</a:t>
            </a:r>
          </a:p>
        </p:txBody>
      </p:sp>
      <p:pic>
        <p:nvPicPr>
          <p:cNvPr id="12" name="Content Placeholder 11" descr="Four different types of fire extinguishers. From left to right: powder, water, foam, and wet chemical fire extinguishers.">
            <a:extLst>
              <a:ext uri="{FF2B5EF4-FFF2-40B4-BE49-F238E27FC236}">
                <a16:creationId xmlns:a16="http://schemas.microsoft.com/office/drawing/2014/main" id="{BE2EA65F-4B4B-5245-A45B-B6991C8FF20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60800" y="2271898"/>
            <a:ext cx="4165600" cy="35433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OF FIRES"/>
          <p:cNvSpPr>
            <a:spLocks noGrp="1"/>
          </p:cNvSpPr>
          <p:nvPr>
            <p:ph type="title"/>
          </p:nvPr>
        </p:nvSpPr>
        <p:spPr/>
        <p:txBody>
          <a:bodyPr>
            <a:normAutofit/>
          </a:bodyPr>
          <a:lstStyle/>
          <a:p>
            <a:r>
              <a:rPr lang="es-ES_tradnl" sz="4000" b="1" dirty="0"/>
              <a:t>TIPOS DE INCENDIOS</a:t>
            </a:r>
          </a:p>
        </p:txBody>
      </p:sp>
      <p:pic>
        <p:nvPicPr>
          <p:cNvPr id="9" name="Picture 8" descr="This drawing illustrates the five types of fire. Five fire extinguishers labeled A, B, C, D, and K have arrows from the fire extinguishers to squares containing the same letters. Under the letters are drawings illustrating the fire type and text describing the fuel type. From left to right: A, &quot;wood, paper, fabrics etc.&quot; with drawing of logs and fire. 2 B squares, &quot;flammable liquids&quot; and &quot;flammable gases&quot; with drawings of a gas container and a burning stove. C, &quot;electrical equipment&quot; with drawing of a flame and lightning bolt. D, &quot;burning metals&quot; with drawing of a flame and gear. K, &quot;cooking oils, fats&quot; with a drawing of a pot on fire.">
            <a:extLst>
              <a:ext uri="{FF2B5EF4-FFF2-40B4-BE49-F238E27FC236}">
                <a16:creationId xmlns:a16="http://schemas.microsoft.com/office/drawing/2014/main" id="{35C1643A-D78C-4541-8521-88CDB528E0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0" y="2216245"/>
            <a:ext cx="4724400" cy="3661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LASS A: ORDINARY COMBUSTIBLES"/>
          <p:cNvSpPr>
            <a:spLocks noGrp="1"/>
          </p:cNvSpPr>
          <p:nvPr>
            <p:ph type="title"/>
          </p:nvPr>
        </p:nvSpPr>
        <p:spPr>
          <a:xfrm>
            <a:off x="693419" y="753228"/>
            <a:ext cx="9045667" cy="1080938"/>
          </a:xfrm>
        </p:spPr>
        <p:txBody>
          <a:bodyPr>
            <a:noAutofit/>
          </a:bodyPr>
          <a:lstStyle/>
          <a:p>
            <a:r>
              <a:rPr lang="es-ES_tradnl" sz="4000" b="1" dirty="0"/>
              <a:t>CLASE A: COMBUSTIBLES COMUNES</a:t>
            </a:r>
          </a:p>
        </p:txBody>
      </p:sp>
      <p:sp>
        <p:nvSpPr>
          <p:cNvPr id="3" name="Content Placeholder 2" descr="Paper, wood, cloth and some plastics. Car interiors. Use Halotron, water and foam fire extinguishers.&#13;&#10;"/>
          <p:cNvSpPr>
            <a:spLocks noGrp="1"/>
          </p:cNvSpPr>
          <p:nvPr>
            <p:ph idx="1"/>
          </p:nvPr>
        </p:nvSpPr>
        <p:spPr>
          <a:xfrm>
            <a:off x="886850" y="2478387"/>
            <a:ext cx="6191283" cy="3022529"/>
          </a:xfrm>
        </p:spPr>
        <p:txBody>
          <a:bodyPr>
            <a:normAutofit/>
          </a:bodyPr>
          <a:lstStyle/>
          <a:p>
            <a:r>
              <a:rPr lang="es-ES_tradnl" sz="4000" dirty="0"/>
              <a:t>Papel, madera, tela, y algunos plásticos </a:t>
            </a:r>
          </a:p>
          <a:p>
            <a:r>
              <a:rPr lang="es-ES_tradnl" sz="4000" dirty="0"/>
              <a:t>Los interiores de los carros</a:t>
            </a:r>
          </a:p>
          <a:p>
            <a:pPr>
              <a:lnSpc>
                <a:spcPct val="100000"/>
              </a:lnSpc>
            </a:pPr>
            <a:r>
              <a:rPr lang="es-ES_tradnl" sz="3800" dirty="0"/>
              <a:t>Trapos</a:t>
            </a:r>
          </a:p>
          <a:p>
            <a:pPr>
              <a:buNone/>
            </a:pPr>
            <a:r>
              <a:rPr lang="en-US" sz="3600" dirty="0"/>
              <a:t>	</a:t>
            </a:r>
          </a:p>
          <a:p>
            <a:endParaRPr lang="en-US" dirty="0"/>
          </a:p>
        </p:txBody>
      </p:sp>
      <p:pic>
        <p:nvPicPr>
          <p:cNvPr id="10" name="Picture 9" descr="Shop rags">
            <a:extLst>
              <a:ext uri="{FF2B5EF4-FFF2-40B4-BE49-F238E27FC236}">
                <a16:creationId xmlns:a16="http://schemas.microsoft.com/office/drawing/2014/main" id="{D17E00A0-015C-6546-99B1-0C213AFA6DFC}"/>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224953" y="2208415"/>
            <a:ext cx="5407269" cy="36048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LASS B: FLAMMABLE COMBUSTIBLES"/>
          <p:cNvSpPr>
            <a:spLocks noGrp="1"/>
          </p:cNvSpPr>
          <p:nvPr>
            <p:ph type="title"/>
          </p:nvPr>
        </p:nvSpPr>
        <p:spPr>
          <a:xfrm>
            <a:off x="426720" y="753228"/>
            <a:ext cx="9229905" cy="1080938"/>
          </a:xfrm>
        </p:spPr>
        <p:txBody>
          <a:bodyPr>
            <a:noAutofit/>
          </a:bodyPr>
          <a:lstStyle/>
          <a:p>
            <a:r>
              <a:rPr lang="es-ES_tradnl" sz="3900" b="1" dirty="0"/>
              <a:t>CLASE B: COMBUSTIBLES INFLAMABLES</a:t>
            </a:r>
          </a:p>
        </p:txBody>
      </p:sp>
      <p:sp>
        <p:nvSpPr>
          <p:cNvPr id="3" name="Content Placeholder 2" descr="Liquids containing VOC: gasoline, diesel, solvents and oil-based paints. Motor oil, lubricants, and grease. Flammable gases: propane, acetylene, butane, and natural gas &#13;&#10;Do NOT use a Class A water fire extinguisher.&#13;&#10;"/>
          <p:cNvSpPr>
            <a:spLocks noGrp="1"/>
          </p:cNvSpPr>
          <p:nvPr>
            <p:ph idx="1"/>
          </p:nvPr>
        </p:nvSpPr>
        <p:spPr>
          <a:xfrm>
            <a:off x="745177" y="2184849"/>
            <a:ext cx="7846733" cy="3919923"/>
          </a:xfrm>
        </p:spPr>
        <p:txBody>
          <a:bodyPr>
            <a:normAutofit/>
          </a:bodyPr>
          <a:lstStyle/>
          <a:p>
            <a:pPr>
              <a:lnSpc>
                <a:spcPct val="100000"/>
              </a:lnSpc>
            </a:pPr>
            <a:r>
              <a:rPr lang="es-ES_tradnl" sz="2700" dirty="0"/>
              <a:t>Líquidos que contienen COV: Gasolina, diésel, solventes, aceite de motor, y pintura a base de aceite </a:t>
            </a:r>
          </a:p>
          <a:p>
            <a:pPr>
              <a:lnSpc>
                <a:spcPct val="100000"/>
              </a:lnSpc>
            </a:pPr>
            <a:r>
              <a:rPr lang="es-ES_tradnl" sz="2700" dirty="0"/>
              <a:t>Aceite de motor, lubricantes, y grasa</a:t>
            </a:r>
          </a:p>
          <a:p>
            <a:pPr>
              <a:lnSpc>
                <a:spcPct val="100000"/>
              </a:lnSpc>
            </a:pPr>
            <a:r>
              <a:rPr lang="es-ES_tradnl" sz="2700" dirty="0"/>
              <a:t>Gases inflamables: Propano, acetileno, butano y gas natural</a:t>
            </a:r>
          </a:p>
          <a:p>
            <a:pPr>
              <a:lnSpc>
                <a:spcPct val="100000"/>
              </a:lnSpc>
            </a:pPr>
            <a:r>
              <a:rPr lang="es-ES_tradnl" sz="2700" dirty="0"/>
              <a:t>No use un extinguidor de incendios de agua Clase A</a:t>
            </a:r>
          </a:p>
          <a:p>
            <a:pPr>
              <a:buNone/>
            </a:pPr>
            <a:endParaRPr lang="en-US" dirty="0"/>
          </a:p>
          <a:p>
            <a:endParaRPr lang="en-US" dirty="0"/>
          </a:p>
        </p:txBody>
      </p:sp>
      <p:pic>
        <p:nvPicPr>
          <p:cNvPr id="5" name="Picture 4" descr="A container of gasoline">
            <a:extLst>
              <a:ext uri="{FF2B5EF4-FFF2-40B4-BE49-F238E27FC236}">
                <a16:creationId xmlns:a16="http://schemas.microsoft.com/office/drawing/2014/main" id="{8D177732-DD4F-D34F-8291-1F1816F39B5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91910" y="2531707"/>
            <a:ext cx="2936631" cy="29366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LASS C: ELECTRICAL FIRES "/>
          <p:cNvSpPr>
            <a:spLocks noGrp="1"/>
          </p:cNvSpPr>
          <p:nvPr>
            <p:ph type="title"/>
          </p:nvPr>
        </p:nvSpPr>
        <p:spPr/>
        <p:txBody>
          <a:bodyPr/>
          <a:lstStyle/>
          <a:p>
            <a:r>
              <a:rPr lang="es-ES_tradnl" sz="4000" b="1" dirty="0"/>
              <a:t>CLASE C: INCENDIOS ELÉCTRICOS</a:t>
            </a:r>
          </a:p>
        </p:txBody>
      </p:sp>
      <p:sp>
        <p:nvSpPr>
          <p:cNvPr id="3" name="Content Placeholder 2" descr="Spark from faulty outlets. Outdated wiring unable to handle modern equipment. Damaged extension cords. Motors, and other machinery. Equipment not properly grounded."/>
          <p:cNvSpPr>
            <a:spLocks noGrp="1"/>
          </p:cNvSpPr>
          <p:nvPr>
            <p:ph idx="1"/>
          </p:nvPr>
        </p:nvSpPr>
        <p:spPr>
          <a:xfrm>
            <a:off x="591819" y="2270927"/>
            <a:ext cx="7678421" cy="3650902"/>
          </a:xfrm>
        </p:spPr>
        <p:txBody>
          <a:bodyPr>
            <a:normAutofit lnSpcReduction="10000"/>
          </a:bodyPr>
          <a:lstStyle/>
          <a:p>
            <a:pPr>
              <a:lnSpc>
                <a:spcPct val="110000"/>
              </a:lnSpc>
            </a:pPr>
            <a:r>
              <a:rPr lang="es-ES_tradnl" sz="2900" dirty="0"/>
              <a:t>Chispas en toma corrientes defectuosos.</a:t>
            </a:r>
          </a:p>
          <a:p>
            <a:pPr>
              <a:lnSpc>
                <a:spcPct val="110000"/>
              </a:lnSpc>
            </a:pPr>
            <a:r>
              <a:rPr lang="es-ES_tradnl" sz="2900" dirty="0"/>
              <a:t>Cableado obsoleto no compatible con equipos modernos</a:t>
            </a:r>
          </a:p>
          <a:p>
            <a:pPr>
              <a:lnSpc>
                <a:spcPct val="110000"/>
              </a:lnSpc>
            </a:pPr>
            <a:r>
              <a:rPr lang="es-ES_tradnl" sz="2900" dirty="0"/>
              <a:t>Extensiones eléctricas dañadas</a:t>
            </a:r>
          </a:p>
          <a:p>
            <a:pPr>
              <a:lnSpc>
                <a:spcPct val="110000"/>
              </a:lnSpc>
            </a:pPr>
            <a:r>
              <a:rPr lang="es-ES_tradnl" sz="2900" dirty="0"/>
              <a:t>Motores, y otra maquinaria </a:t>
            </a:r>
          </a:p>
          <a:p>
            <a:pPr>
              <a:lnSpc>
                <a:spcPct val="110000"/>
              </a:lnSpc>
            </a:pPr>
            <a:r>
              <a:rPr lang="es-ES_tradnl" sz="2900" dirty="0"/>
              <a:t>Equipo no conectado a tierra apropiadamente</a:t>
            </a:r>
          </a:p>
          <a:p>
            <a:endParaRPr lang="en-US" dirty="0"/>
          </a:p>
        </p:txBody>
      </p:sp>
      <p:pic>
        <p:nvPicPr>
          <p:cNvPr id="5" name="Picture 4" descr="This is a picture of a fire starting from a faulty outlet.">
            <a:extLst>
              <a:ext uri="{FF2B5EF4-FFF2-40B4-BE49-F238E27FC236}">
                <a16:creationId xmlns:a16="http://schemas.microsoft.com/office/drawing/2014/main" id="{BD7DB546-8F0A-8847-978B-FFAE296228C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101360" y="2484783"/>
            <a:ext cx="3344714" cy="30543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OF FIRE EXTINGUISHERS"/>
          <p:cNvSpPr>
            <a:spLocks noGrp="1"/>
          </p:cNvSpPr>
          <p:nvPr>
            <p:ph type="title"/>
          </p:nvPr>
        </p:nvSpPr>
        <p:spPr/>
        <p:txBody>
          <a:bodyPr>
            <a:normAutofit fontScale="90000"/>
          </a:bodyPr>
          <a:lstStyle/>
          <a:p>
            <a:r>
              <a:rPr lang="es-ES_tradnl" sz="4000" b="1" dirty="0"/>
              <a:t>TIPOS DE EXTINGUIDORES DE INCENDIO</a:t>
            </a:r>
          </a:p>
        </p:txBody>
      </p:sp>
      <p:pic>
        <p:nvPicPr>
          <p:cNvPr id="15" name="Picture 14" descr="Five different types of fire, and what type of fire extinguisher is needed. &#10;&#10;A. Common combustibles such as wood, paper, cloth, rubber, mash and plastics. Fire Extinguishers - ABC Dry Chemical Multipurpose, Halotron, Water, Foam.&#10;&#10;B. Flammable liquids, solvents, oil, gasoline, paints, lacquers, and other oil-based products. Fire Extinguishers - ABC Dry Chemical Multipurpose, BC Dry Chemical (Regular), Purple K, Carbon Dioxide, Halotron, Foam.&#10;&#10;C. Energized electrical equipment such as wiring, controls, motors, machinery, or appliances. Fire Extinguishers - ABC Dry Chemical Multipurpose, BC Dry Chemical (Regular), Purple K, Carbon Dioxide, Halotron.&#10;&#10;D. Combustible metals such as magnesium, lithium, and titanium. Fire Extinguishers - Dry power.&#10;&#10;K. Combustible cooking media such as oils and grease commonly found in commercial kitchens. Fire Extinguishers - Wet chemical.">
            <a:extLst>
              <a:ext uri="{FF2B5EF4-FFF2-40B4-BE49-F238E27FC236}">
                <a16:creationId xmlns:a16="http://schemas.microsoft.com/office/drawing/2014/main" id="{413C673B-5D6A-4647-B7EA-4EDA3963FA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0232" y="2062671"/>
            <a:ext cx="4666735" cy="39487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207A-0334-7447-A193-C6C298441932}"/>
              </a:ext>
            </a:extLst>
          </p:cNvPr>
          <p:cNvSpPr>
            <a:spLocks noGrp="1"/>
          </p:cNvSpPr>
          <p:nvPr>
            <p:ph type="title"/>
          </p:nvPr>
        </p:nvSpPr>
        <p:spPr/>
        <p:txBody>
          <a:bodyPr/>
          <a:lstStyle/>
          <a:p>
            <a:r>
              <a:rPr lang="es-ES_tradnl" dirty="0"/>
              <a:t>EXTINGUIDOR DE INCENDIOS ABC</a:t>
            </a:r>
          </a:p>
        </p:txBody>
      </p:sp>
      <p:sp>
        <p:nvSpPr>
          <p:cNvPr id="3" name="Content Placeholder 2">
            <a:extLst>
              <a:ext uri="{FF2B5EF4-FFF2-40B4-BE49-F238E27FC236}">
                <a16:creationId xmlns:a16="http://schemas.microsoft.com/office/drawing/2014/main" id="{0FB5BB87-6E3A-B841-8011-DC1E66BE8C1B}"/>
              </a:ext>
            </a:extLst>
          </p:cNvPr>
          <p:cNvSpPr>
            <a:spLocks noGrp="1"/>
          </p:cNvSpPr>
          <p:nvPr>
            <p:ph idx="1"/>
          </p:nvPr>
        </p:nvSpPr>
        <p:spPr>
          <a:xfrm>
            <a:off x="691131" y="2243493"/>
            <a:ext cx="7026225" cy="3607538"/>
          </a:xfrm>
        </p:spPr>
        <p:txBody>
          <a:bodyPr>
            <a:normAutofit/>
          </a:bodyPr>
          <a:lstStyle/>
          <a:p>
            <a:pPr>
              <a:lnSpc>
                <a:spcPct val="100000"/>
              </a:lnSpc>
            </a:pPr>
            <a:r>
              <a:rPr lang="es-ES" sz="3200" dirty="0"/>
              <a:t>Los incendios de clase A, B y C son posibles en un taller de reparación de automóviles</a:t>
            </a:r>
          </a:p>
          <a:p>
            <a:pPr>
              <a:lnSpc>
                <a:spcPct val="100000"/>
              </a:lnSpc>
            </a:pPr>
            <a:r>
              <a:rPr lang="es-ES" sz="3200" dirty="0"/>
              <a:t>Un extinguidor de incendios de químico seco ABC usos múltiples podrá apagar todos los incendios que puedan ocurrir en su taller.</a:t>
            </a:r>
            <a:endParaRPr lang="en-US" sz="3000" dirty="0"/>
          </a:p>
        </p:txBody>
      </p:sp>
      <p:pic>
        <p:nvPicPr>
          <p:cNvPr id="16" name="Picture 15" descr="A diagram of the types of fire extinguishers.">
            <a:extLst>
              <a:ext uri="{FF2B5EF4-FFF2-40B4-BE49-F238E27FC236}">
                <a16:creationId xmlns:a16="http://schemas.microsoft.com/office/drawing/2014/main" id="{CA1FCAFD-0405-0E42-B862-E5BC3036C73B}"/>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4255" y="2422031"/>
            <a:ext cx="1759071" cy="3429000"/>
          </a:xfrm>
          <a:prstGeom prst="rect">
            <a:avLst/>
          </a:prstGeom>
        </p:spPr>
      </p:pic>
    </p:spTree>
    <p:extLst>
      <p:ext uri="{BB962C8B-B14F-4D97-AF65-F5344CB8AC3E}">
        <p14:creationId xmlns:p14="http://schemas.microsoft.com/office/powerpoint/2010/main" val="278229488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{FC5C355A-C064-9A4B-A8D5-F382172F5334}tf10001057</Template>
  <TotalTime>38709</TotalTime>
  <Words>1769</Words>
  <Application>Microsoft Macintosh PowerPoint</Application>
  <PresentationFormat>Custom</PresentationFormat>
  <Paragraphs>121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Berlin</vt:lpstr>
      <vt:lpstr>SEGURIDAD CONTRA INCENDIOS EN TALLERES MECÁNICOS</vt:lpstr>
      <vt:lpstr>AGENDA</vt:lpstr>
      <vt:lpstr>TIPOS DE INCENDIOS Y TIPOS DE EXTINGUIDORES DE INCENDIOS</vt:lpstr>
      <vt:lpstr>TIPOS DE INCENDIOS</vt:lpstr>
      <vt:lpstr>CLASE A: COMBUSTIBLES COMUNES</vt:lpstr>
      <vt:lpstr>CLASE B: COMBUSTIBLES INFLAMABLES</vt:lpstr>
      <vt:lpstr>CLASE C: INCENDIOS ELÉCTRICOS</vt:lpstr>
      <vt:lpstr>TIPOS DE EXTINGUIDORES DE INCENDIO</vt:lpstr>
      <vt:lpstr>EXTINGUIDOR DE INCENDIOS ABC</vt:lpstr>
      <vt:lpstr>EXTINGUIDOR DE INCENDIOS ABC CONTINUACIÓN</vt:lpstr>
      <vt:lpstr>COMO USAR UN EXTINGUIDOR DE INCENDIOS</vt:lpstr>
      <vt:lpstr>MÉTODO PASS (por sus siglas en ingles)</vt:lpstr>
      <vt:lpstr>CUANDO USAR EL EXTINGUIDOR DE INCENDIOS</vt:lpstr>
      <vt:lpstr>EVACUAR</vt:lpstr>
      <vt:lpstr>INSPECCIÓN DE UN EXTINGUIDOR DE INCENDIOS</vt:lpstr>
      <vt:lpstr>MANTENIMIENTO DE UN EXTINGUIDOR DE INCENDIOS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Marie</dc:creator>
  <cp:lastModifiedBy>Ann Marie</cp:lastModifiedBy>
  <cp:revision>411</cp:revision>
  <cp:lastPrinted>2022-08-16T03:36:37Z</cp:lastPrinted>
  <dcterms:created xsi:type="dcterms:W3CDTF">2022-01-24T23:30:34Z</dcterms:created>
  <dcterms:modified xsi:type="dcterms:W3CDTF">2022-08-16T03:37:02Z</dcterms:modified>
</cp:coreProperties>
</file>