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349" r:id="rId3"/>
    <p:sldId id="350" r:id="rId4"/>
    <p:sldId id="375" r:id="rId5"/>
    <p:sldId id="376" r:id="rId6"/>
    <p:sldId id="278" r:id="rId7"/>
    <p:sldId id="365" r:id="rId8"/>
    <p:sldId id="291" r:id="rId9"/>
    <p:sldId id="367" r:id="rId10"/>
    <p:sldId id="366" r:id="rId11"/>
    <p:sldId id="371" r:id="rId12"/>
    <p:sldId id="372" r:id="rId13"/>
    <p:sldId id="340" r:id="rId14"/>
    <p:sldId id="368" r:id="rId15"/>
    <p:sldId id="322" r:id="rId16"/>
    <p:sldId id="370" r:id="rId17"/>
    <p:sldId id="384" r:id="rId18"/>
    <p:sldId id="377" r:id="rId19"/>
    <p:sldId id="347" r:id="rId20"/>
    <p:sldId id="329" r:id="rId21"/>
    <p:sldId id="330" r:id="rId22"/>
    <p:sldId id="381" r:id="rId23"/>
    <p:sldId id="331" r:id="rId24"/>
    <p:sldId id="288" r:id="rId25"/>
    <p:sldId id="342" r:id="rId26"/>
    <p:sldId id="304" r:id="rId27"/>
    <p:sldId id="305" r:id="rId28"/>
    <p:sldId id="289" r:id="rId29"/>
    <p:sldId id="315" r:id="rId30"/>
    <p:sldId id="373" r:id="rId31"/>
    <p:sldId id="374" r:id="rId32"/>
    <p:sldId id="346" r:id="rId33"/>
    <p:sldId id="354" r:id="rId34"/>
    <p:sldId id="266" r:id="rId35"/>
    <p:sldId id="319" r:id="rId36"/>
    <p:sldId id="282" r:id="rId37"/>
    <p:sldId id="335" r:id="rId38"/>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069" autoAdjust="0"/>
    <p:restoredTop sz="75203" autoAdjust="0"/>
  </p:normalViewPr>
  <p:slideViewPr>
    <p:cSldViewPr snapToGrid="0" snapToObjects="1">
      <p:cViewPr varScale="1">
        <p:scale>
          <a:sx n="60" d="100"/>
          <a:sy n="60" d="100"/>
        </p:scale>
        <p:origin x="200" y="832"/>
      </p:cViewPr>
      <p:guideLst>
        <p:guide orient="horz" pos="2160"/>
        <p:guide pos="3744"/>
      </p:guideLst>
    </p:cSldViewPr>
  </p:slideViewPr>
  <p:outlineViewPr>
    <p:cViewPr>
      <p:scale>
        <a:sx n="33" d="100"/>
        <a:sy n="33" d="100"/>
      </p:scale>
      <p:origin x="0" y="8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30AA30-70B4-47DC-95D5-311122F18C22}" type="datetimeFigureOut">
              <a:rPr lang="en-US" smtClean="0"/>
              <a:pPr/>
              <a:t>8/16/22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470DD7-29F7-46D6-8CAA-5B70407597D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4C74-EE54-4B7B-B74C-6E965565CC37}" type="datetimeFigureOut">
              <a:rPr lang="en-US" smtClean="0"/>
              <a:pPr/>
              <a:t>8/16/22</a:t>
            </a:fld>
            <a:endParaRPr lang="en-US" dirty="0"/>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9B1E6-5516-4332-BE99-05D7C658371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ntownmedia.com/neighborhood/lake_ronkonkoma/video-what-sparked-newton-s-fire-and-can-historic-sign-be-saved/article_40432d3a-0b14-11ea-821e-679b942333b4.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ascousa.com/justrite-flammable-storage-cabinet-manual-doo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ewpig.com/pig-vertical-drum-flammable-safety-cabinet-with-rollers/p/CAB74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ustrite.com/news/justrite-guide-to-safe-grounding-bond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uelandfriction.com/weekend-warrior/7-mistakes-to-avoid-when-doing-an-engine-rebuil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cwec.org/2019/01/preventing-spills-in-the-automotive-fiel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pa.gov/emergency-response/national-response-center"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fleetmaintenance.com/in-the-bay/fluids-and-chemicals/article/21114304/best-practices-for-fleet-maintenance-shop-spill-prevention-containment-and-cleanup" TargetMode="External"/><Relationship Id="rId5" Type="http://schemas.openxmlformats.org/officeDocument/2006/relationships/hyperlink" Target="https://www.epa.gov/epcra/cercla-and-epcra-continuous-release-reporting" TargetMode="External"/><Relationship Id="rId4" Type="http://schemas.openxmlformats.org/officeDocument/2006/relationships/hyperlink" Target="https://www.epa.gov/oil-spills-prevention-and-preparedness-regulations/overview-discharge-oil-regulation-sheen-rule"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ileater.com/industrial/industrial-commercial-spill-kits/industrial-duty-spill-ki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enpac.com/battery-acid-spill-kit-5-gal-pai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ewpig.com/expertadvice/customer-question-how-to-store-drums-filled-with-used-oi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pa.gov/saferchoic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amazon.com/WD-40-Specialist-Industrial-Strength-Degreaser-Non-Aerosol/dp/B07228GR2B"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achinerylubrication.com/Read/32045/what-do-I-do-with-oil-rag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amazon.com/Justrite-Galvanized-Steel-Waste-Safety/dp/B001DSKBXE?th=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wsday.com/long-island/suffolk/lake-ronkonkoma-fire-1.3833754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martdraw.com/store-layout/examples/auto-repair-shop-layou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n-US" baseline="0" dirty="0"/>
              <a:t>This presentation describes in detail how evaluate a shop for fire hazards, and how to mitigate these hazards.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Ahora hablaremos sobre las formas de mitigar los peligros de incendio en su taller.</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indent="0">
              <a:lnSpc>
                <a:spcPct val="100000"/>
              </a:lnSpc>
              <a:buNone/>
            </a:pPr>
            <a:r>
              <a:rPr lang="es-ES_tradnl" sz="1200" dirty="0">
                <a:latin typeface="Calibri" panose="020F0502020204030204" pitchFamily="34" charset="0"/>
                <a:cs typeface="Calibri" panose="020F0502020204030204" pitchFamily="34" charset="0"/>
              </a:rPr>
              <a:t>Estrategias de mitigación son acciones o programas para reducir o eliminar los riegos generados por peligros. Discutiremos nueve estrategias de mitigación. </a:t>
            </a:r>
            <a:r>
              <a:rPr lang="es-ES" dirty="0"/>
              <a:t>Aquí están las primeras cinco.</a:t>
            </a:r>
            <a:endParaRPr lang="es-ES_tradnl"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Esta presentación miramos más detalles sobre las estrategias de mitigación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Nuestra primera estrategia de mitigación es eliminar lo más posible mas fuentes de combustión en el taller.</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noProof="0" dirty="0">
                <a:solidFill>
                  <a:schemeClr val="tx1"/>
                </a:solidFill>
                <a:latin typeface="+mn-lt"/>
                <a:ea typeface="+mn-ea"/>
                <a:cs typeface="+mn-cs"/>
              </a:rPr>
              <a:t>El mal funcionamiento del equipo eléctrico es una fuente potencial de combustión. El incendio de Long Island mencionado previamente fue provocado por una aspiradora de la tienda. Fumar y los calentones portátiles son una fuente de combustión y nunca deben permitirse en el taller.  </a:t>
            </a:r>
          </a:p>
          <a:p>
            <a:endParaRPr lang="es-ES_tradnl"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baseline="0" dirty="0"/>
              <a:t>Causa de incendio </a:t>
            </a:r>
            <a:r>
              <a:rPr lang="es-ES_tradnl" b="0" dirty="0">
                <a:hlinkClick r:id="rId3"/>
              </a:rPr>
              <a:t>https://www.ontownmedia.com/neighborhood/lake_ronkonkoma/video-what-sparked-newton-s-fire-and-can-historic-sign-be-saved/article_40432d3a-0b14-11ea-821e-679b942333b4</a:t>
            </a:r>
            <a:endParaRPr lang="es-ES_tradnl" dirty="0"/>
          </a:p>
          <a:p>
            <a:endParaRPr lang="es-ES_tradnl" sz="1200" kern="1200" noProof="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latin typeface="+mn-lt"/>
                <a:ea typeface="+mn-ea"/>
                <a:cs typeface="+mn-cs"/>
              </a:rPr>
              <a:t>Aquí hay alguna maneras de eliminar los peligros eléctricos.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latin typeface="+mn-lt"/>
                <a:ea typeface="+mn-ea"/>
                <a:cs typeface="+mn-cs"/>
              </a:rPr>
              <a:t>Definición de recibidores eléctricos:</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latin typeface="+mn-lt"/>
                <a:ea typeface="+mn-ea"/>
                <a:cs typeface="+mn-cs"/>
              </a:rPr>
              <a:t>Tipos de enchufes o tomacorrientes que dan una ubicación en un sistema donde se puede conectar el cable para obtener corriente eléctrica. El tipo más común es el tomacorriente que se encuentra en la mayoría de los hogares, negocios u otro tipo de edificios. También conocido como enchufes de pared o tomacorrientes, el recibidor eléctrico es más útil para proporcionar energía para operar dispositivos eléctricos.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latin typeface="+mn-lt"/>
                <a:ea typeface="+mn-ea"/>
                <a:cs typeface="+mn-cs"/>
              </a:rPr>
              <a:t>Existen algunas formas adicionales de eliminar las fuentes de combustión eléctrica</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Many products used in an auto repair shop contain VOCs and are flammable liquids. They evaporate easily and can ignite in the presence of an ignition source from an engine or electrical spark. </a:t>
            </a:r>
          </a:p>
        </p:txBody>
      </p:sp>
      <p:sp>
        <p:nvSpPr>
          <p:cNvPr id="4" name="Slide Number Placeholder 3"/>
          <p:cNvSpPr>
            <a:spLocks noGrp="1"/>
          </p:cNvSpPr>
          <p:nvPr>
            <p:ph type="sldNum" sz="quarter" idx="5"/>
          </p:nvPr>
        </p:nvSpPr>
        <p:spPr/>
        <p:txBody>
          <a:bodyPr/>
          <a:lstStyle/>
          <a:p>
            <a:fld id="{DF29B1E6-5516-4332-BE99-05D7C658371F}" type="slidenum">
              <a:rPr lang="en-US" smtClean="0"/>
              <a:pPr/>
              <a:t>17</a:t>
            </a:fld>
            <a:endParaRPr lang="en-US" dirty="0"/>
          </a:p>
        </p:txBody>
      </p:sp>
    </p:spTree>
    <p:extLst>
      <p:ext uri="{BB962C8B-B14F-4D97-AF65-F5344CB8AC3E}">
        <p14:creationId xmlns:p14="http://schemas.microsoft.com/office/powerpoint/2010/main" val="103950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a:lnSpc>
                <a:spcPct val="100000"/>
              </a:lnSpc>
            </a:pPr>
            <a:r>
              <a:rPr lang="en-US" sz="1200" dirty="0"/>
              <a:t>Shops can improve fire safety and protect the environment by reducing their use of products containing VOCs. </a:t>
            </a:r>
          </a:p>
          <a:p>
            <a:endParaRPr lang="es-ES_tradnl" baseline="0" noProof="0" dirty="0"/>
          </a:p>
          <a:p>
            <a:r>
              <a:rPr lang="es-ES_tradnl" baseline="0" noProof="0" dirty="0"/>
              <a:t>La gasolina, los limpiadores de frenos, los limpiadores de contactos eléctricos, y los productos de pintura contienen COVs. El aceite de motor es menos inflamable porque normalmente no contiene COVs, pero el aceite de motor también se quemara en caso de incendio.</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algn="l"/>
            <a:r>
              <a:rPr lang="es-ES_tradnl" noProof="0" dirty="0"/>
              <a:t>Los líquidos inflamables están clasificados de acuerdo a su punto de inflamabilidad. La inflamabilidad de un liquido es la temperatura más baja que formara un vapor que puede “destellar” o encenderse brevemente al exponerse a una llama abierta. En la hoja de seguridad de datos que deberá acompañar cada producto se indicará su clase de inflamabilidad.</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s-ES_tradnl" noProof="0" dirty="0"/>
              <a:t>Esta presentación contiene tres partes. Primero presentaremos una descripción de un plan de prevención de incendios y las estrategias de mitigación. Luego nos enfocaremos en los elementos 5 y 6 de un plan de prevención de incendios.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sz="1200" kern="1200" noProof="0" dirty="0">
                <a:solidFill>
                  <a:schemeClr val="tx1"/>
                </a:solidFill>
                <a:latin typeface="+mn-lt"/>
                <a:ea typeface="+mn-ea"/>
                <a:cs typeface="+mn-cs"/>
              </a:rPr>
              <a:t>Se recomienda que los productos inflamables se almacenen en un gabinete especial para inflamables si un taller tiene más de cierta cantidad de estos productos. Por ejemplo: No se requiere de un gabinete de seguridad si el taller tiene menos de 25 galones en contenedores aprobados de la categoría 1. </a:t>
            </a:r>
          </a:p>
          <a:p>
            <a:endParaRPr lang="es-ES_tradnl" sz="1200" kern="1200" noProof="0" dirty="0">
              <a:solidFill>
                <a:schemeClr val="tx1"/>
              </a:solidFill>
              <a:latin typeface="+mn-lt"/>
              <a:ea typeface="+mn-ea"/>
              <a:cs typeface="+mn-cs"/>
            </a:endParaRPr>
          </a:p>
          <a:p>
            <a:r>
              <a:rPr lang="es-ES_tradnl" sz="1200" kern="1200" noProof="0" dirty="0">
                <a:solidFill>
                  <a:schemeClr val="tx1"/>
                </a:solidFill>
                <a:latin typeface="+mn-lt"/>
                <a:ea typeface="+mn-ea"/>
                <a:cs typeface="+mn-cs"/>
              </a:rPr>
              <a:t>Si usa un gabinete para almacenar inflamables, deberá cumplir los requisitos de OSHA. Los gabinetes de almacenamiento de inflamables están en diferentes tamaños dependiendo de la medida de los contenedores. Los gabinetes montados son similares a un botiquín de medicamentos y puede almacenar recipientes pequeños. También están disponibles los gabinetes de bajo del mostrador.</a:t>
            </a:r>
          </a:p>
          <a:p>
            <a:r>
              <a:rPr lang="es-ES_tradnl" sz="1200" kern="1200" dirty="0">
                <a:solidFill>
                  <a:schemeClr val="tx1"/>
                </a:solidFill>
                <a:latin typeface="+mn-lt"/>
                <a:ea typeface="+mn-ea"/>
                <a:cs typeface="+mn-cs"/>
              </a:rPr>
              <a:t> </a:t>
            </a:r>
          </a:p>
          <a:p>
            <a:r>
              <a:rPr lang="es-ES_tradnl" sz="1200" kern="1200" dirty="0">
                <a:solidFill>
                  <a:schemeClr val="tx1"/>
                </a:solidFill>
                <a:latin typeface="+mn-lt"/>
                <a:ea typeface="+mn-ea"/>
                <a:cs typeface="+mn-cs"/>
              </a:rPr>
              <a:t>Foto de Justrite Company: </a:t>
            </a:r>
            <a:r>
              <a:rPr lang="es-ES_tradnl" sz="1200" u="sng" kern="1200" dirty="0">
                <a:solidFill>
                  <a:schemeClr val="tx1"/>
                </a:solidFill>
                <a:latin typeface="+mn-lt"/>
                <a:ea typeface="+mn-ea"/>
                <a:cs typeface="+mn-cs"/>
                <a:hlinkClick r:id="rId3"/>
              </a:rPr>
              <a:t>https://bascousa.com/justrite-flammable-storage-cabinet-manual-doors.html</a:t>
            </a:r>
            <a:endParaRPr lang="es-ES_trad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lvl="0"/>
            <a:r>
              <a:rPr lang="es-ES_tradnl" sz="1200" noProof="0" dirty="0"/>
              <a:t>Hay disponibles en el mercado gabinetes de almacenamiento de contenedores y tambos que contengan inflamables. Almacene los contenedores de manera que sea fácil inspeccionar la posible corrosión y fugas (goteras). Cada contenedor debe tener una etiqueta con información como fecha de expiración, contenidos, y advertencia del fabricante.</a:t>
            </a:r>
          </a:p>
          <a:p>
            <a:pPr lvl="0"/>
            <a:endParaRPr lang="es-ES_tradnl" sz="1200" dirty="0"/>
          </a:p>
          <a:p>
            <a:pPr lvl="0"/>
            <a:r>
              <a:rPr lang="es-ES_tradnl" sz="1200" dirty="0"/>
              <a:t>Foto de  New Pig Company: </a:t>
            </a:r>
            <a:r>
              <a:rPr lang="es-ES_tradnl" sz="1200" dirty="0">
                <a:hlinkClick r:id="rId3"/>
              </a:rPr>
              <a:t>https://www.newpig.com/pig-vertical-drum-flammable-safety-cabinet-with-rollers/p/CAB746</a:t>
            </a:r>
            <a:endParaRPr lang="es-ES_tradnl"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noProof="0" dirty="0"/>
              <a:t>La electricidad estática se genera por fricción entre diferentes tipos de materiales como cuando se vierten líquidos inflamables de un recipiente a otro. La descarga estática es la mayor causa de incendios y explosiones en las industrias. Para prevenir una descarga estática los contenedores dispensadores y receptores deben estar conectados mediante un cable de unión y puestos a tierra.</a:t>
            </a:r>
          </a:p>
          <a:p>
            <a:endParaRPr lang="es-ES_tradnl" sz="1200" noProof="0" dirty="0"/>
          </a:p>
          <a:p>
            <a:r>
              <a:rPr lang="es-ES_tradnl" sz="1200" noProof="0" dirty="0"/>
              <a:t>Foto de </a:t>
            </a:r>
            <a:r>
              <a:rPr lang="es-ES_tradnl" sz="1200" kern="1200" baseline="0" dirty="0">
                <a:solidFill>
                  <a:schemeClr val="tx1"/>
                </a:solidFill>
                <a:latin typeface="+mn-lt"/>
                <a:ea typeface="+mn-ea"/>
                <a:cs typeface="+mn-cs"/>
              </a:rPr>
              <a:t>Justrite Company: </a:t>
            </a:r>
            <a:r>
              <a:rPr lang="es-ES_tradnl" dirty="0">
                <a:hlinkClick r:id="rId3"/>
              </a:rPr>
              <a:t>https://www.justrite.com/news/justrite-guide-to-safe-grounding-bonding#:~:text=Attach%20grounding%20cables%20on%20any,container%20and%20the%20receiving%20container.</a:t>
            </a:r>
            <a:endParaRPr lang="es-ES_tradnl"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La cantidad de líquidos inflamables que se pueden almacenar en un solo gabinete depende de la clase de inflamabilidad. Consulte la hoja de seguridad de datos para obtener información sobre la clase de inflamabilidad de cada producto. El inventario de productos del taller que se realizó para cumplir con los requisitos del estándar de comunicación de peligros, también se puede usar para estimar cuánto espacio de almacenamiento de inflamables se necesitará.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La tercera estrategia de mitigación de incendios es para mantener un taller más limpio. Los talleres desordenados tienen un exceso de combustible como trapos y papel. Estos escombros pueden bloquear las rutas de escape; aumentar la posibilidad de derrames y dificultar su limpieza.</a:t>
            </a:r>
          </a:p>
          <a:p>
            <a:endParaRPr lang="es-ES_tradnl" baseline="0" noProof="0" dirty="0"/>
          </a:p>
          <a:p>
            <a:r>
              <a:rPr lang="es-ES_tradnl" baseline="0" noProof="0" dirty="0"/>
              <a:t>Foto de </a:t>
            </a:r>
            <a:r>
              <a:rPr lang="en-US" baseline="0" dirty="0"/>
              <a:t>Fuel and Friction blog: </a:t>
            </a:r>
          </a:p>
          <a:p>
            <a:r>
              <a:rPr lang="en-US" sz="1200" dirty="0">
                <a:solidFill>
                  <a:schemeClr val="bg1"/>
                </a:solidFill>
                <a:hlinkClick r:id="rId3"/>
              </a:rPr>
              <a:t>https://fuelandfriction.com/weekend-warrior/7-mistakes-to-avoid-when-doing-an-engine-rebuild</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La cuarta estrategia de mitigación es prevenir los derrames. Los autos contienen muchos líquidos inflamables que deben drenarse antes de realizarse el mantenimiento, lo que crea un alto potencial de derrames. La prevención de derrames mejorará la seguridad contra incendios y reducirá la posibilidad de que los técnicos se resbalen y caigan sobre líquidos resbaladizos como el aceite de motor.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Estas son formas en que un taller puede prevenir los derrames.</a:t>
            </a:r>
            <a:endParaRPr lang="en-US" baseline="0"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Estas son formas en que un taller puede prevenir los derrames de líquidos inflamables, Para más información visite: </a:t>
            </a:r>
            <a:r>
              <a:rPr lang="en-US" sz="1200" dirty="0">
                <a:hlinkClick r:id="rId3"/>
              </a:rPr>
              <a:t>https://mcwec.org/2019/01/preventing-spills-in-the-automotive-field/</a:t>
            </a:r>
            <a:endParaRPr lang="en-US" sz="1200"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fontScale="55000" lnSpcReduction="20000"/>
          </a:bodyPr>
          <a:lstStyle/>
          <a:p>
            <a:r>
              <a:rPr lang="es-ES_tradnl" noProof="0" dirty="0"/>
              <a:t>Nuestra quinta estrategia de mitigación es limpiar los derrames de manera inmediata cuando esto ocurra, para que los líquidos inflamables no permanezcan expuestos y causen un peligro de incendio.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i="0" kern="1200" noProof="0" dirty="0">
                <a:solidFill>
                  <a:schemeClr val="tx1"/>
                </a:solidFill>
                <a:effectLst/>
                <a:latin typeface="+mn-lt"/>
                <a:ea typeface="+mn-ea"/>
                <a:cs typeface="+mn-cs"/>
              </a:rPr>
              <a:t>¿Cuándo reportar un derrame y emisiones peligrosas? </a:t>
            </a:r>
            <a:r>
              <a:rPr lang="es-ES_tradnl" sz="1200" b="0" i="0" kern="1200" noProof="0" dirty="0">
                <a:solidFill>
                  <a:schemeClr val="tx1"/>
                </a:solidFill>
                <a:effectLst/>
                <a:latin typeface="+mn-lt"/>
                <a:ea typeface="+mn-ea"/>
                <a:cs typeface="+mn-cs"/>
              </a:rPr>
              <a:t>Se recomienda que cualquier persona que descubra una emisión de sustancias peligrosas o un derrame de aceite se ponga en contacto con el gobierno federal. Solo necesita es llamar al </a:t>
            </a:r>
            <a:r>
              <a:rPr lang="en-US" sz="1200" b="0" i="0" kern="1200" dirty="0">
                <a:solidFill>
                  <a:schemeClr val="tx1"/>
                </a:solidFill>
                <a:effectLst/>
                <a:latin typeface="+mn-lt"/>
                <a:ea typeface="+mn-ea"/>
                <a:cs typeface="+mn-cs"/>
                <a:hlinkClick r:id="rId3"/>
              </a:rPr>
              <a:t>Centro Nacional de Respuestas </a:t>
            </a:r>
            <a:r>
              <a:rPr lang="en-US" sz="1200" b="0" i="0" kern="1200" dirty="0">
                <a:solidFill>
                  <a:schemeClr val="tx1"/>
                </a:solidFill>
                <a:effectLst/>
                <a:latin typeface="+mn-lt"/>
                <a:ea typeface="+mn-ea"/>
                <a:cs typeface="+mn-cs"/>
              </a:rPr>
              <a:t> al (800) 424-8802. </a:t>
            </a:r>
            <a:r>
              <a:rPr lang="es-ES_tradnl" sz="1200" b="0" i="0" kern="1200" noProof="0" dirty="0">
                <a:solidFill>
                  <a:schemeClr val="tx1"/>
                </a:solidFill>
                <a:effectLst/>
                <a:latin typeface="+mn-lt"/>
                <a:ea typeface="+mn-ea"/>
                <a:cs typeface="+mn-cs"/>
              </a:rPr>
              <a:t>El requisito para reportar los derrames de aceite se deriva del </a:t>
            </a:r>
            <a:r>
              <a:rPr lang="es-ES_tradnl" sz="1200" b="0" i="0" kern="1200" noProof="0" dirty="0">
                <a:solidFill>
                  <a:schemeClr val="tx1"/>
                </a:solidFill>
                <a:effectLst/>
                <a:latin typeface="+mn-lt"/>
                <a:ea typeface="+mn-ea"/>
                <a:cs typeface="+mn-cs"/>
                <a:hlinkClick r:id="rId4"/>
              </a:rPr>
              <a:t>Reglamento de Descarga del Petróleo </a:t>
            </a:r>
            <a:r>
              <a:rPr lang="es-ES_tradnl" sz="1200" b="0" i="0" kern="1200" noProof="0" dirty="0">
                <a:solidFill>
                  <a:schemeClr val="tx1"/>
                </a:solidFill>
                <a:effectLst/>
                <a:latin typeface="+mn-lt"/>
                <a:ea typeface="+mn-ea"/>
                <a:cs typeface="+mn-cs"/>
              </a:rPr>
              <a:t> conocido como la “regla del brillo”. El reporte de derrames de aceite no depende de una cantidad específica, sino de la presencia de un brillo visible creado por el aceite derramado. Si se derrama en la tierra, se debe reportar si exceden los 42 galones. Para otros químicos se utiliza la lista Superfund y las cantidades reportables. Para las emisiones de sustancias tóxicas el gobierno federal ha establecido</a:t>
            </a:r>
            <a:r>
              <a:rPr lang="en-US" sz="1200" b="0" i="0" kern="1200" dirty="0">
                <a:solidFill>
                  <a:schemeClr val="tx1"/>
                </a:solidFill>
                <a:effectLst/>
                <a:latin typeface="+mn-lt"/>
                <a:ea typeface="+mn-ea"/>
                <a:cs typeface="+mn-cs"/>
                <a:hlinkClick r:id="rId5"/>
              </a:rPr>
              <a:t>Superfund Reportable Quantities (RQs)</a:t>
            </a:r>
            <a:r>
              <a:rPr lang="en-US" sz="1200" b="0" i="0" kern="1200" dirty="0">
                <a:solidFill>
                  <a:schemeClr val="tx1"/>
                </a:solidFill>
                <a:effectLst/>
                <a:latin typeface="+mn-lt"/>
                <a:ea typeface="+mn-ea"/>
                <a:cs typeface="+mn-cs"/>
              </a:rPr>
              <a:t>. </a:t>
            </a:r>
            <a:r>
              <a:rPr lang="es-ES_tradnl" sz="1200" b="0" i="0" kern="1200" noProof="0" dirty="0">
                <a:solidFill>
                  <a:schemeClr val="tx1"/>
                </a:solidFill>
                <a:effectLst/>
                <a:latin typeface="+mn-lt"/>
                <a:ea typeface="+mn-ea"/>
                <a:cs typeface="+mn-cs"/>
              </a:rPr>
              <a:t>Las cantidades reportables de una sustancia peligrosa  que debe liberarse antes de que la EPA requiera una notificación para el Centro Nacional de Respuestas. Estas cantidades se basan en el volumen y dependiendo de la sustancia. </a:t>
            </a:r>
            <a:r>
              <a:rPr lang="es-ES_tradnl" sz="1200" b="1" i="0" kern="1200" noProof="0" dirty="0">
                <a:solidFill>
                  <a:schemeClr val="tx1"/>
                </a:solidFill>
                <a:effectLst/>
                <a:latin typeface="+mn-lt"/>
                <a:ea typeface="+mn-ea"/>
                <a:cs typeface="+mn-cs"/>
              </a:rPr>
              <a:t>Formula que puede usar: </a:t>
            </a:r>
            <a:r>
              <a:rPr lang="en-US" sz="1200" b="0" i="0" kern="1200" dirty="0">
                <a:solidFill>
                  <a:schemeClr val="tx1"/>
                </a:solidFill>
                <a:effectLst/>
                <a:latin typeface="+mn-lt"/>
                <a:ea typeface="+mn-ea"/>
                <a:cs typeface="+mn-cs"/>
              </a:rPr>
              <a:t>RQ of ingredient (lbs) ÷ weight % of ingredient in solid product = reportable pounds of solid product. </a:t>
            </a:r>
            <a:r>
              <a:rPr lang="en-US" b="0" dirty="0"/>
              <a:t>Source: https://www.epa.gov/emergency-response/when-are-you-required-report-oil-spill-and-hazardous-substance-release#:~:text=Any%20person%20or%20organization</a:t>
            </a:r>
            <a:r>
              <a:rPr lang="en-US" dirty="0"/>
              <a:t>%20responsible,Hazardous%20substance%20releases</a:t>
            </a:r>
            <a:endParaRPr lang="es-ES_tradnl" sz="1200" b="0" i="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For other chemicals, the Superfund list and reportable quantities is used. For releases of hazardous substances, the federal government has established </a:t>
            </a:r>
            <a:r>
              <a:rPr lang="en-US" sz="1200" b="0" i="0" kern="1200" dirty="0">
                <a:solidFill>
                  <a:schemeClr val="tx1"/>
                </a:solidFill>
                <a:effectLst/>
                <a:latin typeface="+mn-lt"/>
                <a:ea typeface="+mn-ea"/>
                <a:cs typeface="+mn-cs"/>
                <a:hlinkClick r:id="rId5"/>
              </a:rPr>
              <a:t>Superfund Reportable Quantities (RQs)</a:t>
            </a:r>
            <a:r>
              <a:rPr lang="en-US" sz="1200" b="0" i="0" kern="1200" dirty="0">
                <a:solidFill>
                  <a:schemeClr val="tx1"/>
                </a:solidFill>
                <a:effectLst/>
                <a:latin typeface="+mn-lt"/>
                <a:ea typeface="+mn-ea"/>
                <a:cs typeface="+mn-cs"/>
              </a:rPr>
              <a:t>. The reportable quantities of a hazardous substance is the amount of that substance that has to be released before the EPA requires notification to go to the National Response Center. These quantities are based on volume and depends on the substance. </a:t>
            </a:r>
            <a:r>
              <a:rPr lang="en-US" sz="1200" b="1" i="0" kern="1200" dirty="0">
                <a:solidFill>
                  <a:schemeClr val="tx1"/>
                </a:solidFill>
                <a:effectLst/>
                <a:latin typeface="+mn-lt"/>
                <a:ea typeface="+mn-ea"/>
                <a:cs typeface="+mn-cs"/>
              </a:rPr>
              <a:t>Formula you can use: </a:t>
            </a:r>
            <a:r>
              <a:rPr lang="en-US" sz="1200" b="0" i="0" kern="1200" dirty="0">
                <a:solidFill>
                  <a:schemeClr val="tx1"/>
                </a:solidFill>
                <a:effectLst/>
                <a:latin typeface="+mn-lt"/>
                <a:ea typeface="+mn-ea"/>
                <a:cs typeface="+mn-cs"/>
              </a:rPr>
              <a:t>RQ of ingredient (lbs) ÷ weight % of ingredient in solid product = reportable pounds of solid product. </a:t>
            </a:r>
            <a:r>
              <a:rPr lang="en-US" b="0" dirty="0"/>
              <a:t>Source: https://www.epa.gov/emergency-response/when-are-you-required-report-oil-spill-and-hazardous-substance-release#:~:text=Any%20person%20or%20organization</a:t>
            </a:r>
            <a:r>
              <a:rPr lang="en-US" dirty="0"/>
              <a:t>%20responsible,Hazardous%20substance%20releases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La empresa Fleet  Maintenance enumera 7 pasos quede seguir para limpiar un derrame.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6"/>
              </a:rPr>
              <a:t>https://www.fleetmaintenance.com/in-the-bay/fluids-and-chemicals/article/21114304/best-practices-for-fleet-maintenance-shop-spill-prevention-containment-and-cleanup</a:t>
            </a:r>
            <a:endParaRPr lang="en-US" sz="1200" dirty="0"/>
          </a:p>
          <a:p>
            <a:endParaRPr lang="en-US" dirty="0"/>
          </a:p>
          <a:p>
            <a:r>
              <a:rPr lang="en-US" dirty="0"/>
              <a:t>1. </a:t>
            </a:r>
            <a:r>
              <a:rPr lang="es-ES_tradnl" b="0" noProof="0" dirty="0"/>
              <a:t>Evaluar el riesgo: E</a:t>
            </a:r>
            <a:r>
              <a:rPr lang="es-ES_tradnl" noProof="0" dirty="0"/>
              <a:t>l primer paso es acceder al riesgo para la salud humana y el medio ambiente. Es posible, identifique el material derramado y trate de determinar cuánto se derramo.</a:t>
            </a:r>
          </a:p>
          <a:p>
            <a:r>
              <a:rPr lang="es-ES_tradnl" noProof="0" dirty="0"/>
              <a:t>2. </a:t>
            </a:r>
            <a:r>
              <a:rPr lang="es-ES_tradnl" b="0" noProof="0" dirty="0"/>
              <a:t>Selecciones el equipo de protección personal: como guantes y si es necesario una máscara. La hoja de seguridad de datos tendrá información sobre que tipo </a:t>
            </a:r>
            <a:r>
              <a:rPr lang="es-ES_tradnl" noProof="0" dirty="0"/>
              <a:t>de equipo de protección personal es necesario.</a:t>
            </a:r>
          </a:p>
          <a:p>
            <a:r>
              <a:rPr lang="es-ES_tradnl" noProof="0" dirty="0"/>
              <a:t>3. Limite los derrames: La rapidez cuenta al limitar un derrame. Limite el área del derrame bloqueándolo, desviando o limitando el derrame usando absorbentes y mangas absorbentes. Detenga el flujo de los líquidos antes de que pueda contaminarse alguna fuente de agua – este atento a los desagües.</a:t>
            </a:r>
          </a:p>
          <a:p>
            <a:r>
              <a:rPr lang="es-ES_tradnl" baseline="0" noProof="0" dirty="0"/>
              <a:t>4. Detenga la fuente. Después de limitar el derrame detenga la fuente del derrame a través de acciones tales como colocar el contenedor en forma vertical, tapar una fuga del tambo dañado o colocar un contenedor debajo de la gotera del auto. Transfiera los líquidos del contenedor dañado a uno nuevo. </a:t>
            </a:r>
          </a:p>
          <a:p>
            <a:r>
              <a:rPr lang="es-ES_tradnl" b="0" baseline="0" noProof="0" dirty="0"/>
              <a:t>5. Evaluar el incidente e implementar la limpieza: Desarrolle un plan de acción para implementar la limpieza de derrames. Los derrames comúnmente se absorben utilizando almohadillas, arena para gatos o almohadas. Solo coloque las almohadillas en el área del derrame. Los absorbentes no utilizados no son peligrosos. Sin embargo, una vez que los absorbentes se llenan con aceite o solventes pueden considerarse desechos peligrosos y deben eliminarse de acuerdo a las regulaciones federales, estatales y locales.</a:t>
            </a:r>
          </a:p>
          <a:p>
            <a:r>
              <a:rPr lang="es-ES_tradnl" b="0" baseline="0" noProof="0" dirty="0"/>
              <a:t>6. Descontaminar: Descontamine el sitio, personal y equipo eliminando los materiales peligrosos que se han acumulando durante el derrame. Deseche el adsorbente contaminado de a cuerdo a las regulaciones federales, estatales y locales.</a:t>
            </a:r>
          </a:p>
          <a:p>
            <a:r>
              <a:rPr lang="en-US" b="0" baseline="0" noProof="0" dirty="0"/>
              <a:t>7. Complete los </a:t>
            </a:r>
            <a:r>
              <a:rPr lang="es-ES_tradnl" b="0" baseline="0" noProof="0" dirty="0"/>
              <a:t>informes requeridos: Complete todas las notificaciones y el papeleo requerido por las regulaciones federales, estatales y locales para  informar todos los incidentes de derrames. El no hacerlo podría resultar en sanciones severas. La hoja de datos de seguridad indicará si el compuesto derramado tiene una cantidad reportable. Cuando no hay una cantidad reportable en la lista si se han derramado 100 libras de sustancias peligrosas. Estas son las agencias a las que debe llamar&gt;</a:t>
            </a:r>
          </a:p>
          <a:p>
            <a:r>
              <a:rPr lang="en-US" baseline="0" dirty="0"/>
              <a:t>	</a:t>
            </a:r>
          </a:p>
          <a:p>
            <a:pPr marL="685800" lvl="1" indent="-228600">
              <a:buNone/>
            </a:pPr>
            <a:r>
              <a:rPr lang="en-US" baseline="0" dirty="0"/>
              <a:t>		</a:t>
            </a:r>
            <a:r>
              <a:rPr lang="es-ES_tradnl" baseline="0" noProof="0" dirty="0"/>
              <a:t>Centro Nacional de Respuestas: 1-800-424-8802</a:t>
            </a:r>
          </a:p>
          <a:p>
            <a:pPr marL="228600" indent="-228600">
              <a:buNone/>
            </a:pPr>
            <a:r>
              <a:rPr lang="es-ES_tradnl" baseline="0" noProof="0" dirty="0"/>
              <a:t>	 	Agencia estatal encargada de monitorear derrames </a:t>
            </a:r>
          </a:p>
          <a:p>
            <a:pPr marL="228600" indent="-228600">
              <a:buNone/>
            </a:pPr>
            <a:r>
              <a:rPr lang="es-ES_tradnl" baseline="0" noProof="0" dirty="0"/>
              <a:t>		Comité Local de Planeación de Emergencias (LEPC) de su condado</a:t>
            </a:r>
          </a:p>
          <a:p>
            <a:pPr marL="228600" indent="-228600">
              <a:buNone/>
            </a:pPr>
            <a:endParaRPr lang="en-US" baseline="0" dirty="0"/>
          </a:p>
          <a:p>
            <a:pPr marL="228600" indent="-228600">
              <a:buNone/>
            </a:pPr>
            <a:r>
              <a:rPr lang="es-ES_tradnl" baseline="0" noProof="0" dirty="0"/>
              <a:t>Crédito de foto</a:t>
            </a:r>
            <a:r>
              <a:rPr lang="en-US" baseline="0" dirty="0"/>
              <a:t>: https://www.123rf.com/profile_lekstuntkite'&gt;lekstuntkite&lt;/a&gt;</a:t>
            </a:r>
          </a:p>
          <a:p>
            <a:pPr marL="228600" indent="-228600">
              <a:buNone/>
            </a:pP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sz="1200" noProof="0" dirty="0"/>
              <a:t>Los materiales de control de derrames deben estar disponibles en el sitio. Los equipos de derrames son útiles para limpiar derrames grandes. Estos contienen equipo de protección personal, almohadillas y almohadillas absorbentes para controlar los derrames. Los equipos para derrames de aceite y combustible funcionan con combustible, aceite y otros lubricantes existentes dentro de un auto o camión. Los derrames de ácido de batería requieren un equipo químico peligroso porque su corrosividad lo convierte en un desecho peligroso. El ácido fuerte que puede causar lesiones graves si el ácido salpica los ojos o la piel.</a:t>
            </a:r>
          </a:p>
          <a:p>
            <a:r>
              <a:rPr lang="es-ES_tradnl" sz="1200" noProof="0" dirty="0"/>
              <a:t> </a:t>
            </a:r>
            <a:endParaRPr lang="en-US" sz="1200" kern="1200" dirty="0">
              <a:solidFill>
                <a:schemeClr val="tx1"/>
              </a:solidFill>
              <a:latin typeface="+mn-lt"/>
              <a:ea typeface="+mn-ea"/>
              <a:cs typeface="+mn-cs"/>
            </a:endParaRPr>
          </a:p>
          <a:p>
            <a:r>
              <a:rPr lang="es-ES_tradnl" sz="1200" kern="1200" noProof="0" dirty="0">
                <a:solidFill>
                  <a:schemeClr val="tx1"/>
                </a:solidFill>
                <a:latin typeface="+mn-lt"/>
                <a:ea typeface="+mn-ea"/>
                <a:cs typeface="+mn-cs"/>
              </a:rPr>
              <a:t>Créditos de fotos:</a:t>
            </a:r>
            <a:endParaRPr lang="es-ES_tradnl"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t>Oil Eater equipo de combustible y aceite: </a:t>
            </a:r>
            <a:r>
              <a:rPr lang="en-US" sz="1200" dirty="0">
                <a:hlinkClick r:id="rId3"/>
              </a:rPr>
              <a:t>https://oileater.com/industrial/industrial-commercial-spill-kits/industrial-duty-spill-kit</a:t>
            </a:r>
            <a:r>
              <a:rPr lang="en-US" sz="1200" dirty="0"/>
              <a:t>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t>Enpac equipo para derrames de ácido de batería: </a:t>
            </a:r>
            <a:r>
              <a:rPr lang="en-US" sz="1200" dirty="0">
                <a:hlinkClick r:id="rId4"/>
              </a:rPr>
              <a:t>https://enpac.com/battery-acid-spill-kit-5-gal-pail</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Primero presentaremos una descripción de un plan de prevención de incendios y porque es importante que los talleres mecánicos desarrollen este plan.</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Los talleres mecánicos generan una gran cantidad de desechos de fluidos como el aceite de motos y anticongelante usados. La sexta estrategia de mitigación es almacenar y desechar adecuadamente el aceite usado y otros fluidos.</a:t>
            </a:r>
          </a:p>
          <a:p>
            <a:endParaRPr lang="en-US" dirty="0"/>
          </a:p>
          <a:p>
            <a:r>
              <a:rPr lang="en-US" dirty="0"/>
              <a:t>Foto por New Pig Company:</a:t>
            </a:r>
            <a:endParaRPr lang="en-US" dirty="0">
              <a:hlinkClick r:id="rId3"/>
            </a:endParaRPr>
          </a:p>
          <a:p>
            <a:r>
              <a:rPr lang="en-US" dirty="0">
                <a:hlinkClick r:id="rId3"/>
              </a:rPr>
              <a:t>https://www.newpig.com/expertadvice/customer-question-how-to-store-drums-filled-with-used-oil/</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Estas son algunas formas de manejar los desechos de fluidos automotrices de manera segura.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La 7ª estrategia de mitigación es usar desengrasantes a base de agua en lugar de los tradicionales desengrasantes con solventes. Los desengrasantes a base de agua contienen menos concentraciones de COVs y en consecuencia son mucho menos inflamables. Los desengrasantes para motor el WD-40 están certificados por la USEPA como opciones más seguras, lo que significa que estos productos son efectivos y más seguros para el medio ambiente. Están disponibles otros desengrasantes a base de agua que son efectivos. Para más información: </a:t>
            </a:r>
            <a:r>
              <a:rPr lang="es-ES_tradnl" sz="1200" dirty="0">
                <a:hlinkClick r:id="rId3"/>
              </a:rPr>
              <a:t>https://www.epa.gov/saferchoice</a:t>
            </a:r>
            <a:r>
              <a:rPr lang="es-ES_tradnl" sz="1200" dirty="0"/>
              <a:t>. </a:t>
            </a:r>
          </a:p>
          <a:p>
            <a:endParaRPr lang="es-ES_tradnl" sz="1200" dirty="0"/>
          </a:p>
          <a:p>
            <a:r>
              <a:rPr lang="es-ES_tradnl" sz="1200" dirty="0"/>
              <a:t>Crédito de foto WD-40:</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hlinkClick r:id="rId4"/>
              </a:rPr>
              <a:t>https://www.amazon.com/WD-40-Specialist-Industrial-Strength-Degreaser-Non-Aerosol/dp/B07228GR2B</a:t>
            </a:r>
            <a:endParaRPr lang="es-ES_tradnl"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a:lnSpc>
                <a:spcPct val="100000"/>
              </a:lnSpc>
              <a:defRPr/>
            </a:pPr>
            <a:r>
              <a:rPr lang="es-ES_tradnl" dirty="0">
                <a:latin typeface="Calibri" panose="020F0502020204030204" pitchFamily="34" charset="0"/>
                <a:cs typeface="Calibri" panose="020F0502020204030204" pitchFamily="34" charset="0"/>
              </a:rPr>
              <a:t>Nuestra 8</a:t>
            </a:r>
            <a:r>
              <a:rPr lang="es-ES_tradnl" dirty="0"/>
              <a:t>ª</a:t>
            </a:r>
            <a:r>
              <a:rPr lang="es-ES_tradnl" dirty="0">
                <a:latin typeface="Calibri" panose="020F0502020204030204" pitchFamily="34" charset="0"/>
                <a:cs typeface="Calibri" panose="020F0502020204030204" pitchFamily="34" charset="0"/>
              </a:rPr>
              <a:t> estrategia de mitigación es usar lavadora de partes en lugar de sartenes o cubetas abiertas.</a:t>
            </a:r>
          </a:p>
          <a:p>
            <a:pPr defTabSz="914400">
              <a:lnSpc>
                <a:spcPct val="100000"/>
              </a:lnSpc>
              <a:defRPr/>
            </a:pPr>
            <a:r>
              <a:rPr lang="es-ES_tradnl" dirty="0">
                <a:latin typeface="Calibri" panose="020F0502020204030204" pitchFamily="34" charset="0"/>
                <a:cs typeface="Calibri" panose="020F0502020204030204" pitchFamily="34" charset="0"/>
              </a:rPr>
              <a:t>Lavadora efectivas de partes están disponibles para muchas aplicaciones. Varían en tamaño para acomodar un motor completo. </a:t>
            </a:r>
          </a:p>
          <a:p>
            <a:pPr defTabSz="914400">
              <a:lnSpc>
                <a:spcPct val="100000"/>
              </a:lnSpc>
              <a:defRPr/>
            </a:pPr>
            <a:endParaRPr lang="es-ES_tradnl" dirty="0">
              <a:latin typeface="Calibri" panose="020F0502020204030204" pitchFamily="34" charset="0"/>
              <a:cs typeface="Calibri" panose="020F0502020204030204" pitchFamily="34" charset="0"/>
            </a:endParaRPr>
          </a:p>
          <a:p>
            <a:pPr defTabSz="914400">
              <a:lnSpc>
                <a:spcPct val="100000"/>
              </a:lnSpc>
              <a:defRPr/>
            </a:pPr>
            <a:r>
              <a:rPr lang="es-ES_tradnl" dirty="0">
                <a:latin typeface="Calibri" panose="020F0502020204030204" pitchFamily="34" charset="0"/>
                <a:cs typeface="Calibri" panose="020F0502020204030204" pitchFamily="34" charset="0"/>
              </a:rPr>
              <a:t>Mantener las tapaderas cerradas y atomizadores automáticos cuando no esta en uso. </a:t>
            </a:r>
          </a:p>
          <a:p>
            <a:pPr defTabSz="914400">
              <a:lnSpc>
                <a:spcPct val="100000"/>
              </a:lnSpc>
              <a:defRPr/>
            </a:pPr>
            <a:endParaRPr lang="es-ES_tradnl" dirty="0">
              <a:latin typeface="Calibri" panose="020F0502020204030204" pitchFamily="34" charset="0"/>
              <a:cs typeface="Calibri" panose="020F0502020204030204" pitchFamily="34" charset="0"/>
            </a:endParaRPr>
          </a:p>
          <a:p>
            <a:pPr defTabSz="914400">
              <a:lnSpc>
                <a:spcPct val="100000"/>
              </a:lnSpc>
              <a:defRPr/>
            </a:pPr>
            <a:r>
              <a:rPr lang="es-ES_tradnl" dirty="0">
                <a:latin typeface="Calibri" panose="020F0502020204030204" pitchFamily="34" charset="0"/>
                <a:cs typeface="Calibri" panose="020F0502020204030204" pitchFamily="34" charset="0"/>
              </a:rPr>
              <a:t>Si los solventes son necesarios utiliza menos mezclas toxicas como alcohol minerales o terpenos. </a:t>
            </a:r>
            <a:endParaRPr lang="es-ES_tradnl" sz="110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Los tres tipos de lavadoras de piezas funcionan con diferentes procesos físicos, que son eficaces para eliminar la grasa y la suciedad de las piezas de los automóviles y camiones.   </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La limpieza de frenos plantea un desafío especial. Los limpiadores de frenos normalmente contienen compuestos clorados como el percloroetileno (conocido como tetracloroetileno) y cloruro de metileno. Los limpiadores de frenos clorados son muy efectivos y se evaporan sin dejar residuos. Sin embargo, los limpiadores de frenos clorados son tóxicos y dañinos para el medio ambiente y por esta razón están prohibidos en California. Los sustitutos no clorados también funcionan bien, pero son más inflamables y aún pueden contener compuestos tóxicos. Debido a estos problemas, muchos talleres mecánicos han recurrido a las lavadoras de partes para limpiar frenos y otras piezas de autos.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Nuestra última estrategia de mitigación es almacenar los trapos del taller de manera segura. Los trapos aceitosos son un peligro de incendio, ya que pueden incendiarse espontáneamente incluso sin una fuente de combustión. </a:t>
            </a:r>
          </a:p>
          <a:p>
            <a:endParaRPr lang="es-ES_tradnl"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Aquí hay mas información: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https://www.machinerylubrication.com/Read/32045/what-do-I-do-with-oil-rags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Foto por </a:t>
            </a:r>
            <a:r>
              <a:rPr lang="en-US" sz="1200" dirty="0"/>
              <a:t>Justrite</a:t>
            </a:r>
            <a:r>
              <a:rPr lang="en-US" sz="1200" baseline="0" dirty="0"/>
              <a:t> Company:</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https://www.amazon.com/Justrite-Galvanized-Steel-Waste-Safety/dp/B001DSKBXE?th=1</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a:lnSpc>
                <a:spcPct val="100000"/>
              </a:lnSpc>
            </a:pPr>
            <a:r>
              <a:rPr lang="es-ES_tradnl" dirty="0"/>
              <a:t>La implementación de estas estrategias de mitigación mejorara la seguridad contra incendios en su negocio. </a:t>
            </a:r>
          </a:p>
          <a:p>
            <a:r>
              <a:rPr lang="es-ES_tradnl" dirty="0"/>
              <a:t>Su recompensa por crear un plan de prevención de incendios será un taller seguro y más eficiente.</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Un incendio puede resultar muy costoso para un taller. Tanto en términos de lesiones a los empleados como daños al equipo.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Este taller histórico fue completamente destruido por un incendio el 7 de noviembre del 2019. Afortunadamente todos en el taller pudieron escapar, pero el dueño sufrió quemaduras en sus manos.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rPr>
              <a:t>Foto por Robert Brodsky, Newsday </a:t>
            </a:r>
            <a:r>
              <a:rPr lang="en-US" sz="1200" b="0" dirty="0">
                <a:hlinkClick r:id="rId3"/>
              </a:rPr>
              <a:t>https://www.newsday.com/long-island/suffolk/lake-ronkonkoma-fire-1.38337545</a:t>
            </a:r>
            <a:endParaRPr lang="en-US" sz="1200" b="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n-US" dirty="0"/>
              <a:t>Fire</a:t>
            </a:r>
            <a:r>
              <a:rPr lang="en-US" baseline="0" dirty="0"/>
              <a:t> safety is extremely important in an auto repair shop. </a:t>
            </a:r>
            <a:r>
              <a:rPr lang="en-US" dirty="0"/>
              <a:t>Automobiles</a:t>
            </a:r>
            <a:r>
              <a:rPr lang="en-US" baseline="0" dirty="0"/>
              <a:t> contain many flammable fluids such as gasoline, degreasers, solvents, and paint products. At the same time, car engines and shop electrical equipment are ignition sources capable of starting a fire. This presentation describes how to evaluate a shop for fire hazards and how to mitigate those hazards.</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noProof="0" dirty="0">
                <a:solidFill>
                  <a:schemeClr val="tx1"/>
                </a:solidFill>
                <a:latin typeface="+mn-lt"/>
                <a:ea typeface="+mn-ea"/>
                <a:cs typeface="+mn-cs"/>
              </a:rPr>
              <a:t>La Administración de Salud y Seguridad Ocupacional (OSHA) 29 CFR requiere los empleadores con mas 10 personas establezcan por escrito un plan de prevención de incendios. Aunque no es un requisito para los talleres mecánicos pequeños, el desarrollo de un plan de prevención de incendios permitirá a los gerentes crear un taller más seguro. Los primeros 4 elementos se cubrieron en la primera presentación. En esta presentación nos enfocaremos en los elementos 5 y 6.</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noProof="0" dirty="0">
                <a:solidFill>
                  <a:schemeClr val="tx1"/>
                </a:solidFill>
                <a:latin typeface="+mn-lt"/>
                <a:ea typeface="+mn-ea"/>
                <a:cs typeface="+mn-cs"/>
              </a:rPr>
              <a:t> </a:t>
            </a:r>
            <a:endParaRPr lang="en-US"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dirty="0"/>
              <a:t>El elemento número 5 del plan de prevención de incendios es identificar los posibles peligros de incendio en un taller.</a:t>
            </a:r>
          </a:p>
          <a:p>
            <a:endParaRPr lang="en-US" sz="1200" kern="1200" baseline="0" dirty="0">
              <a:solidFill>
                <a:srgbClr val="000000"/>
              </a:solidFill>
              <a:latin typeface="+mn-lt"/>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sz="1200" kern="1200" baseline="0" noProof="0" dirty="0">
                <a:solidFill>
                  <a:srgbClr val="000000"/>
                </a:solidFill>
                <a:latin typeface="+mn-lt"/>
              </a:rPr>
              <a:t>El cuadro ilustra los tres elementos que necesita un fuego para encenderse: CALOR, COMBUSTIBLES Y OXIGENO. El calor proviene de la fuente de combustión, como un motor al que se da servicio o una chispa del equipo eléctrico. El combustible proviene de los productos inflamables en el taller, y el oxigeno esta presente de manera natural en la atmosfera. La prevención de incendios en un taller puede ser un desafío debido a la abundancia de combustible y las fuentes de combustión.</a:t>
            </a:r>
          </a:p>
          <a:p>
            <a:endParaRPr lang="es-ES_tradnl" sz="1200" kern="1200" baseline="0" noProof="0" dirty="0">
              <a:solidFill>
                <a:srgbClr val="000000"/>
              </a:solidFill>
              <a:latin typeface="+mn-lt"/>
            </a:endParaRPr>
          </a:p>
          <a:p>
            <a:r>
              <a:rPr lang="es-ES_tradnl" sz="1200" kern="1200" baseline="0" noProof="0" dirty="0">
                <a:solidFill>
                  <a:srgbClr val="000000"/>
                </a:solidFill>
                <a:latin typeface="+mn-lt"/>
              </a:rPr>
              <a:t>Definición de materiales combustibles: </a:t>
            </a:r>
          </a:p>
          <a:p>
            <a:r>
              <a:rPr lang="es-ES_tradnl" sz="1200" kern="1200" baseline="0" noProof="0" dirty="0">
                <a:solidFill>
                  <a:srgbClr val="000000"/>
                </a:solidFill>
                <a:latin typeface="+mn-lt"/>
              </a:rPr>
              <a:t>Un material que, en la forma que se usa y bajo las condiciones previstas, se encenderá, quemara, fomentara la combustión o liberara vapores inflamables cuando se someta al fuego o calor. Madera, papel, caucho y plásticos son ejemplos de materiales combustibles.</a:t>
            </a:r>
          </a:p>
          <a:p>
            <a:endParaRPr lang="es-ES_tradnl" sz="1200" kern="1200" baseline="0" noProof="0" dirty="0">
              <a:solidFill>
                <a:srgbClr val="000000"/>
              </a:solidFill>
              <a:latin typeface="+mn-lt"/>
            </a:endParaRPr>
          </a:p>
          <a:p>
            <a:r>
              <a:rPr lang="es-ES_tradnl" sz="1200" kern="1200" baseline="0" noProof="0" dirty="0">
                <a:solidFill>
                  <a:srgbClr val="000000"/>
                </a:solidFill>
                <a:latin typeface="+mn-lt"/>
              </a:rPr>
              <a:t>Definición de líquidos inflamables:</a:t>
            </a:r>
          </a:p>
          <a:p>
            <a:r>
              <a:rPr lang="es-ES_tradnl" sz="1200" kern="1200" baseline="0" noProof="0" dirty="0">
                <a:solidFill>
                  <a:srgbClr val="000000"/>
                </a:solidFill>
                <a:latin typeface="+mn-lt"/>
              </a:rPr>
              <a:t>Las sustancias inflamables son los gases, líquidos y sólidos que se encenderán y seguirán ardiendo en el aire si se exponen a una fuente de combustión. Muchos líquidos y sólidos inflamables y combustibles son de naturaleza volátil, es decir, se evaporan rápidamente y despiden vapores continuamente.</a:t>
            </a:r>
          </a:p>
          <a:p>
            <a:endParaRPr lang="en-US" b="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aseline="0" noProof="0" dirty="0"/>
              <a:t>Hacer el mapa de las ubicaciones de los riesgos de incendio en su taller ayudara a desarrollar estrategias de mitigación que analizaremos en las siguientes diapositivas. Este es el mismo mapa de la primera presentación donde están marcados los potenciales riesgos de incendio. Los triángulos amarillos indican productos inflamables que contienen COV, aceite de motor usado, papel, trapos usados. Los símbolos de enchufe indican el equipo eléctrico. Los autos también son una fuente de combustión. Los documentos que acompañan esta presentación incluye papel cuadriculado para que dibuje un mapa similar de su taller.</a:t>
            </a:r>
          </a:p>
          <a:p>
            <a:endParaRPr lang="es-ES_tradnl" baseline="0" noProof="0" dirty="0"/>
          </a:p>
          <a:p>
            <a:r>
              <a:rPr lang="es-ES_tradnl" b="1" baseline="0" noProof="0" dirty="0"/>
              <a:t>Definición de COV: </a:t>
            </a:r>
          </a:p>
          <a:p>
            <a:r>
              <a:rPr lang="es-ES_tradnl" b="1" baseline="0" noProof="0" dirty="0"/>
              <a:t>COV </a:t>
            </a:r>
            <a:r>
              <a:rPr lang="es-ES_tradnl" b="0" baseline="0" noProof="0" dirty="0"/>
              <a:t>significa “compuestos orgánicos volátiles” que son sustancias químicas que se evaporan rápidamente y pueden mezclarse con el aire que respiramos. Algunos productos que se usan en el trabajo pueden tener altas de concentraciones de COV. Normalmente, los productos con olores fuertes como la gasolina y la pintura contiene COV. La exposición a los COV tanto a corto como a largo tiempo puede aumentar el riesgo de resultados negativos en la salud como dolores de cabeza, náuseas y enfermedades pulmonares, problemas reproductivos o incluso cáncer.</a:t>
            </a:r>
          </a:p>
          <a:p>
            <a:endParaRPr lang="es-ES_tradnl" b="0" baseline="0" noProof="0" dirty="0"/>
          </a:p>
          <a:p>
            <a:r>
              <a:rPr lang="es-ES_tradnl" b="0" baseline="0" noProof="0" dirty="0"/>
              <a:t>El dibujo fue adaptado de:</a:t>
            </a:r>
            <a:r>
              <a:rPr lang="es-ES_tradnl" b="1" baseline="0" noProof="0" dirty="0"/>
              <a:t> </a:t>
            </a:r>
            <a:r>
              <a:rPr lang="en-US" baseline="0" dirty="0"/>
              <a:t>Smart Draw at </a:t>
            </a:r>
            <a:r>
              <a:rPr lang="en-US" dirty="0">
                <a:hlinkClick r:id="rId3"/>
              </a:rPr>
              <a:t>https://www.smartdraw.com/store-layout/examples/auto-repair-shop-layout/</a:t>
            </a:r>
            <a:endParaRPr lang="en-US"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242851"/>
            <a:ext cx="8743882" cy="275942"/>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3924" y="4243845"/>
            <a:ext cx="3000180" cy="276940"/>
          </a:xfrm>
          <a:prstGeom prst="rect">
            <a:avLst/>
          </a:prstGeom>
        </p:spPr>
      </p:pic>
      <p:sp>
        <p:nvSpPr>
          <p:cNvPr id="9" name="Rectangle 8"/>
          <p:cNvSpPr/>
          <p:nvPr/>
        </p:nvSpPr>
        <p:spPr bwMode="ltGray">
          <a:xfrm>
            <a:off x="0" y="2590078"/>
            <a:ext cx="874388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883923" y="2590078"/>
            <a:ext cx="300018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3315" y="2733709"/>
            <a:ext cx="789004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663314" y="4394041"/>
            <a:ext cx="794053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22352" y="5936189"/>
            <a:ext cx="2674620" cy="365125"/>
          </a:xfrm>
        </p:spPr>
        <p:txBody>
          <a:bodyPr/>
          <a:lstStyle/>
          <a:p>
            <a:endParaRPr lang="en-US" dirty="0"/>
          </a:p>
        </p:txBody>
      </p:sp>
      <p:sp>
        <p:nvSpPr>
          <p:cNvPr id="5" name="Footer Placeholder 4"/>
          <p:cNvSpPr>
            <a:spLocks noGrp="1"/>
          </p:cNvSpPr>
          <p:nvPr>
            <p:ph type="ftr" sz="quarter" idx="11"/>
          </p:nvPr>
        </p:nvSpPr>
        <p:spPr>
          <a:xfrm>
            <a:off x="693421" y="5936190"/>
            <a:ext cx="5228166" cy="365125"/>
          </a:xfrm>
        </p:spPr>
        <p:txBody>
          <a:bodyPr/>
          <a:lstStyle/>
          <a:p>
            <a:endParaRPr lang="en-US" dirty="0"/>
          </a:p>
        </p:txBody>
      </p:sp>
      <p:sp>
        <p:nvSpPr>
          <p:cNvPr id="6" name="Slide Number Placeholder 5"/>
          <p:cNvSpPr>
            <a:spLocks noGrp="1"/>
          </p:cNvSpPr>
          <p:nvPr>
            <p:ph type="sldNum" sz="quarter" idx="12"/>
          </p:nvPr>
        </p:nvSpPr>
        <p:spPr>
          <a:xfrm>
            <a:off x="9113519" y="2750337"/>
            <a:ext cx="1781381" cy="1356442"/>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29095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1"/>
            <a:ext cx="11910560" cy="1677035"/>
            <a:chOff x="0" y="2895600"/>
            <a:chExt cx="9161969" cy="1677035"/>
          </a:xfrm>
        </p:grpSpPr>
        <p:pic>
          <p:nvPicPr>
            <p:cNvPr id="24" name="Picture 23"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3424" y="4711617"/>
            <a:ext cx="8963201"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131" y="609599"/>
            <a:ext cx="89654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3421" y="5256099"/>
            <a:ext cx="8963204"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213369" y="4711311"/>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54435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1"/>
            <a:ext cx="11910560" cy="1677035"/>
            <a:chOff x="0" y="2895600"/>
            <a:chExt cx="9161969" cy="1677035"/>
          </a:xfrm>
        </p:grpSpPr>
        <p:pic>
          <p:nvPicPr>
            <p:cNvPr id="22" name="Picture 21"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81532" y="609597"/>
            <a:ext cx="896549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91130" y="4710340"/>
            <a:ext cx="8955896"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213369" y="4711617"/>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99757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1"/>
            <a:ext cx="11910560" cy="1677035"/>
            <a:chOff x="0" y="2895600"/>
            <a:chExt cx="9161969" cy="1677035"/>
          </a:xfrm>
        </p:grpSpPr>
        <p:pic>
          <p:nvPicPr>
            <p:cNvPr id="30" name="Picture 29"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8298" y="616984"/>
            <a:ext cx="8352691"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86270" y="3660763"/>
            <a:ext cx="7784050"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91130" y="4710340"/>
            <a:ext cx="8975095"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213369" y="4709927"/>
            <a:ext cx="1494787" cy="1090789"/>
          </a:xfrm>
        </p:spPr>
        <p:txBody>
          <a:bodyPr/>
          <a:lstStyle/>
          <a:p>
            <a:fld id="{DB8CD99B-3B1D-314C-A2EA-70136B41CEAE}" type="slidenum">
              <a:rPr lang="en-US" smtClean="0"/>
              <a:pPr/>
              <a:t>‹#›</a:t>
            </a:fld>
            <a:endParaRPr lang="en-US" dirty="0"/>
          </a:p>
        </p:txBody>
      </p:sp>
      <p:sp>
        <p:nvSpPr>
          <p:cNvPr id="27" name="TextBox 26"/>
          <p:cNvSpPr txBox="1"/>
          <p:nvPr/>
        </p:nvSpPr>
        <p:spPr>
          <a:xfrm>
            <a:off x="352212" y="748116"/>
            <a:ext cx="69342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9057348" y="2998574"/>
            <a:ext cx="59436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0903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1"/>
            <a:ext cx="11910560" cy="1677035"/>
            <a:chOff x="0" y="2895600"/>
            <a:chExt cx="9161969" cy="1677035"/>
          </a:xfrm>
        </p:grpSpPr>
        <p:pic>
          <p:nvPicPr>
            <p:cNvPr id="23" name="Picture 22"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0" y="4710340"/>
            <a:ext cx="896549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91131" y="5300150"/>
            <a:ext cx="896549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213369" y="4709927"/>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84287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1"/>
            <a:ext cx="11910560" cy="1677035"/>
            <a:chOff x="0" y="2895600"/>
            <a:chExt cx="9161969" cy="1677035"/>
          </a:xfrm>
        </p:grpSpPr>
        <p:pic>
          <p:nvPicPr>
            <p:cNvPr id="24" name="Picture 23"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691131" y="753228"/>
            <a:ext cx="896549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92418" y="2329489"/>
            <a:ext cx="285292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701710" y="3015291"/>
            <a:ext cx="2852928"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741937" y="2336873"/>
            <a:ext cx="285292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743623" y="3007907"/>
            <a:ext cx="2852928"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6793977" y="2336873"/>
            <a:ext cx="285292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803576" y="3007906"/>
            <a:ext cx="2852928"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1964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1"/>
            <a:ext cx="11910560" cy="1677035"/>
            <a:chOff x="0" y="2895600"/>
            <a:chExt cx="9161969" cy="1677035"/>
          </a:xfrm>
        </p:grpSpPr>
        <p:pic>
          <p:nvPicPr>
            <p:cNvPr id="35" name="Picture 34"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691131" y="753228"/>
            <a:ext cx="896549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92109" y="4297503"/>
            <a:ext cx="28499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92109" y="2336873"/>
            <a:ext cx="2849934"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2109" y="4873765"/>
            <a:ext cx="284993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731646" y="4297503"/>
            <a:ext cx="2879591"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731646" y="2336873"/>
            <a:ext cx="287959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730328" y="4873764"/>
            <a:ext cx="28834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6800337" y="4297503"/>
            <a:ext cx="28526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800336" y="2336873"/>
            <a:ext cx="28526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6800215" y="4873762"/>
            <a:ext cx="2856411"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94724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1"/>
            <a:ext cx="11910560" cy="1677035"/>
            <a:chOff x="0" y="2895600"/>
            <a:chExt cx="9161969" cy="1677035"/>
          </a:xfrm>
        </p:grpSpPr>
        <p:pic>
          <p:nvPicPr>
            <p:cNvPr id="17" name="Picture 16"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8"/>
            <a:ext cx="896549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23938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6977280" y="2541949"/>
            <a:ext cx="6862555" cy="177865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9704237" y="609597"/>
            <a:ext cx="1390483"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3314" y="609599"/>
            <a:ext cx="8549267"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7887" y="5936189"/>
            <a:ext cx="2674620" cy="365125"/>
          </a:xfrm>
        </p:spPr>
        <p:txBody>
          <a:bodyPr/>
          <a:lstStyle/>
          <a:p>
            <a:endParaRPr lang="en-US" dirty="0"/>
          </a:p>
        </p:txBody>
      </p:sp>
      <p:sp>
        <p:nvSpPr>
          <p:cNvPr id="5" name="Footer Placeholder 4"/>
          <p:cNvSpPr>
            <a:spLocks noGrp="1"/>
          </p:cNvSpPr>
          <p:nvPr>
            <p:ph type="ftr" sz="quarter" idx="11"/>
          </p:nvPr>
        </p:nvSpPr>
        <p:spPr>
          <a:xfrm>
            <a:off x="663314" y="5936190"/>
            <a:ext cx="5874647" cy="365125"/>
          </a:xfrm>
        </p:spPr>
        <p:txBody>
          <a:bodyPr/>
          <a:lstStyle/>
          <a:p>
            <a:endParaRPr lang="en-US" dirty="0"/>
          </a:p>
        </p:txBody>
      </p:sp>
      <p:sp>
        <p:nvSpPr>
          <p:cNvPr id="6" name="Slide Number Placeholder 5"/>
          <p:cNvSpPr>
            <a:spLocks noGrp="1"/>
          </p:cNvSpPr>
          <p:nvPr>
            <p:ph type="sldNum" sz="quarter" idx="12"/>
          </p:nvPr>
        </p:nvSpPr>
        <p:spPr>
          <a:xfrm>
            <a:off x="9660498" y="5432500"/>
            <a:ext cx="1494527" cy="1273100"/>
          </a:xfrm>
        </p:spPr>
        <p:txBody>
          <a:bodyPr anchor="t"/>
          <a:lstStyle>
            <a:lvl1pPr algn="ctr">
              <a:defRPr/>
            </a:lvl1p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70303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1"/>
            <a:ext cx="11910560" cy="1677035"/>
            <a:chOff x="0" y="2895600"/>
            <a:chExt cx="9161969" cy="1677035"/>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40305931-D940-1546-A02A-75ABF50041E9}"/>
              </a:ext>
            </a:extLst>
          </p:cNvPr>
          <p:cNvSpPr/>
          <p:nvPr userDrawn="1"/>
        </p:nvSpPr>
        <p:spPr>
          <a:xfrm>
            <a:off x="502920" y="6104772"/>
            <a:ext cx="10116589" cy="600164"/>
          </a:xfrm>
          <a:prstGeom prst="rect">
            <a:avLst/>
          </a:prstGeom>
        </p:spPr>
        <p:txBody>
          <a:bodyPr wrap="square">
            <a:spAutoFit/>
          </a:bodyPr>
          <a:lstStyle/>
          <a:p>
            <a:pPr algn="ctr"/>
            <a:r>
              <a:rPr lang="es-ES" sz="1100" b="0" i="1" baseline="0" dirty="0">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endParaRPr lang="en-US" sz="1100" b="0" i="1" baseline="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A6C0E6A4-6429-9841-AF8C-F03E79BA0BB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7811" y="552787"/>
            <a:ext cx="1595578" cy="1564746"/>
          </a:xfrm>
          <a:prstGeom prst="rect">
            <a:avLst/>
          </a:prstGeom>
        </p:spPr>
      </p:pic>
    </p:spTree>
    <p:extLst>
      <p:ext uri="{BB962C8B-B14F-4D97-AF65-F5344CB8AC3E}">
        <p14:creationId xmlns:p14="http://schemas.microsoft.com/office/powerpoint/2010/main" val="12757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3"/>
            <a:ext cx="11910560" cy="1677035"/>
            <a:chOff x="0" y="2895600"/>
            <a:chExt cx="9161969" cy="1677035"/>
          </a:xfrm>
        </p:grpSpPr>
        <p:pic>
          <p:nvPicPr>
            <p:cNvPr id="19" name="Picture 18"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2869895"/>
            <a:ext cx="8955895"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91131" y="4232173"/>
            <a:ext cx="89558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75553" y="5936189"/>
            <a:ext cx="2674620" cy="365125"/>
          </a:xfrm>
        </p:spPr>
        <p:txBody>
          <a:bodyPr/>
          <a:lstStyle/>
          <a:p>
            <a:endParaRPr lang="en-US" dirty="0"/>
          </a:p>
        </p:txBody>
      </p:sp>
      <p:sp>
        <p:nvSpPr>
          <p:cNvPr id="5" name="Footer Placeholder 4"/>
          <p:cNvSpPr>
            <a:spLocks noGrp="1"/>
          </p:cNvSpPr>
          <p:nvPr>
            <p:ph type="ftr" sz="quarter" idx="11"/>
          </p:nvPr>
        </p:nvSpPr>
        <p:spPr>
          <a:xfrm>
            <a:off x="693421" y="5936190"/>
            <a:ext cx="6285075" cy="365125"/>
          </a:xfrm>
        </p:spPr>
        <p:txBody>
          <a:bodyPr/>
          <a:lstStyle/>
          <a:p>
            <a:endParaRPr lang="en-US" dirty="0"/>
          </a:p>
        </p:txBody>
      </p:sp>
      <p:sp>
        <p:nvSpPr>
          <p:cNvPr id="6" name="Slide Number Placeholder 5"/>
          <p:cNvSpPr>
            <a:spLocks noGrp="1"/>
          </p:cNvSpPr>
          <p:nvPr>
            <p:ph type="sldNum" sz="quarter" idx="12"/>
          </p:nvPr>
        </p:nvSpPr>
        <p:spPr>
          <a:xfrm>
            <a:off x="10213369" y="2869897"/>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89522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1"/>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3420" y="753228"/>
            <a:ext cx="8953607"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3421" y="2336873"/>
            <a:ext cx="43652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9467" y="2336873"/>
            <a:ext cx="436755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409890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1"/>
            <a:ext cx="11910560" cy="1677035"/>
            <a:chOff x="0" y="2895600"/>
            <a:chExt cx="9161969" cy="1677035"/>
          </a:xfrm>
        </p:grpSpPr>
        <p:pic>
          <p:nvPicPr>
            <p:cNvPr id="29" name="Picture 28"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31"/>
            <a:ext cx="896549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9284" y="2336875"/>
            <a:ext cx="4088604"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130" y="3030010"/>
            <a:ext cx="43771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67441" y="2336873"/>
            <a:ext cx="4089185"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79468" y="3030010"/>
            <a:ext cx="4377157"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09223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1"/>
            <a:ext cx="11910560" cy="1677035"/>
            <a:chOff x="0" y="2895600"/>
            <a:chExt cx="9161969" cy="1677035"/>
          </a:xfrm>
        </p:grpSpPr>
        <p:pic>
          <p:nvPicPr>
            <p:cNvPr id="16" name="Picture 15"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08366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r="9871"/>
          <a:stretch/>
        </p:blipFill>
        <p:spPr>
          <a:xfrm>
            <a:off x="10032382" y="1973262"/>
            <a:ext cx="1878178" cy="144270"/>
          </a:xfrm>
          <a:prstGeom prst="rect">
            <a:avLst/>
          </a:prstGeom>
        </p:spPr>
      </p:pic>
      <p:sp>
        <p:nvSpPr>
          <p:cNvPr id="14" name="Rectangle 13"/>
          <p:cNvSpPr/>
          <p:nvPr/>
        </p:nvSpPr>
        <p:spPr>
          <a:xfrm>
            <a:off x="10024001" y="609600"/>
            <a:ext cx="186320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16328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1"/>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7"/>
            <a:ext cx="896549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68701" y="2336875"/>
            <a:ext cx="5087924"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21" y="2336874"/>
            <a:ext cx="3635112"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32113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1"/>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8"/>
            <a:ext cx="896549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64243" y="2336874"/>
            <a:ext cx="5092382"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1130" y="2336875"/>
            <a:ext cx="3638033"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01653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screen">
            <a:alphaModFix amt="10000"/>
            <a:extLst>
              <a:ext uri="{28A0092B-C50C-407E-A947-70E740481C1C}">
                <a14:useLocalDpi xmlns:a14="http://schemas.microsoft.com/office/drawing/2010/main"/>
              </a:ext>
            </a:extLst>
          </a:blip>
          <a:srcRect/>
          <a:stretch>
            <a:fillRect/>
          </a:stretch>
        </p:blipFill>
        <p:spPr bwMode="auto">
          <a:xfrm>
            <a:off x="179044" y="-181937"/>
            <a:ext cx="118872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91131" y="753228"/>
            <a:ext cx="896549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421" y="2336873"/>
            <a:ext cx="895360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78245" y="5936189"/>
            <a:ext cx="267462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93421" y="5936190"/>
            <a:ext cx="628507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03180" y="753229"/>
            <a:ext cx="1504976" cy="1090789"/>
          </a:xfrm>
          <a:prstGeom prst="rect">
            <a:avLst/>
          </a:prstGeom>
        </p:spPr>
        <p:txBody>
          <a:bodyPr vert="horz" lIns="91440" tIns="45720" rIns="91440" bIns="45720" rtlCol="0" anchor="ctr"/>
          <a:lstStyle>
            <a:lvl1pPr algn="l">
              <a:defRPr sz="36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5540C7D-03BB-8347-906D-96BBAFA7675D}"/>
              </a:ext>
            </a:extLst>
          </p:cNvPr>
          <p:cNvSpPr txBox="1">
            <a:spLocks/>
          </p:cNvSpPr>
          <p:nvPr userDrawn="1"/>
        </p:nvSpPr>
        <p:spPr>
          <a:xfrm>
            <a:off x="10924738" y="6199956"/>
            <a:ext cx="538082" cy="476107"/>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911930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SAFETY IN AUTO REPAIR SHOPS: FOR WORKERS">
            <a:extLst>
              <a:ext uri="{FF2B5EF4-FFF2-40B4-BE49-F238E27FC236}">
                <a16:creationId xmlns:a16="http://schemas.microsoft.com/office/drawing/2014/main" id="{A6D92DA7-8907-3E42-BC24-B12789EBA0FE}"/>
              </a:ext>
            </a:extLst>
          </p:cNvPr>
          <p:cNvSpPr>
            <a:spLocks noGrp="1"/>
          </p:cNvSpPr>
          <p:nvPr>
            <p:ph type="ctrTitle"/>
          </p:nvPr>
        </p:nvSpPr>
        <p:spPr>
          <a:xfrm>
            <a:off x="331299" y="2671717"/>
            <a:ext cx="7692777" cy="1373070"/>
          </a:xfrm>
        </p:spPr>
        <p:txBody>
          <a:bodyPr/>
          <a:lstStyle/>
          <a:p>
            <a:pPr algn="l"/>
            <a:r>
              <a:rPr lang="es-ES_tradnl" sz="4000" b="1" dirty="0"/>
              <a:t>SEGURIDAD CONTRA INCENDIOS EN TALLERES MECÁNICOS</a:t>
            </a:r>
            <a:endParaRPr lang="en-US" sz="4000" b="1" dirty="0"/>
          </a:p>
        </p:txBody>
      </p:sp>
      <p:sp>
        <p:nvSpPr>
          <p:cNvPr id="3" name="Subtitle 2" descr="FIRE HAZARD IDENTIFICATION AND MITIGATION TRAINING">
            <a:extLst>
              <a:ext uri="{FF2B5EF4-FFF2-40B4-BE49-F238E27FC236}">
                <a16:creationId xmlns:a16="http://schemas.microsoft.com/office/drawing/2014/main" id="{DF657126-0937-6244-B2BD-BA47FF8F2A34}"/>
              </a:ext>
            </a:extLst>
          </p:cNvPr>
          <p:cNvSpPr>
            <a:spLocks noGrp="1"/>
          </p:cNvSpPr>
          <p:nvPr>
            <p:ph type="subTitle" idx="1"/>
          </p:nvPr>
        </p:nvSpPr>
        <p:spPr>
          <a:xfrm>
            <a:off x="244214" y="4412422"/>
            <a:ext cx="10563693" cy="949991"/>
          </a:xfrm>
        </p:spPr>
        <p:txBody>
          <a:bodyPr>
            <a:noAutofit/>
          </a:bodyPr>
          <a:lstStyle/>
          <a:p>
            <a:pPr algn="l"/>
            <a:r>
              <a:rPr lang="es-ES_tradnl" sz="3000" dirty="0"/>
              <a:t>ENTRENAMIENTO EN IDENTIFICACIÓN Y MITIGACIÓN DE LOS PELIGROS DE INCENDIO</a:t>
            </a:r>
          </a:p>
        </p:txBody>
      </p:sp>
      <p:sp>
        <p:nvSpPr>
          <p:cNvPr id="9" name="TextBox 8"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012DF7D1-803B-9341-ADF7-00836E73CD12}"/>
              </a:ext>
            </a:extLst>
          </p:cNvPr>
          <p:cNvSpPr txBox="1"/>
          <p:nvPr/>
        </p:nvSpPr>
        <p:spPr>
          <a:xfrm>
            <a:off x="654793" y="6000145"/>
            <a:ext cx="9742533" cy="646331"/>
          </a:xfrm>
          <a:prstGeom prst="rect">
            <a:avLst/>
          </a:prstGeom>
          <a:noFill/>
        </p:spPr>
        <p:txBody>
          <a:bodyPr wrap="square" rtlCol="0">
            <a:spAutoFit/>
          </a:bodyPr>
          <a:lstStyle/>
          <a:p>
            <a:pPr algn="ctr"/>
            <a:r>
              <a:rPr lang="es-ES" sz="1200" i="1" dirty="0">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endParaRPr lang="en-US" sz="1200" i="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D4E778A-2DCF-A64B-9125-575D54D067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472" y="2558962"/>
            <a:ext cx="1845645" cy="1809981"/>
          </a:xfrm>
          <a:prstGeom prst="rect">
            <a:avLst/>
          </a:prstGeom>
        </p:spPr>
      </p:pic>
    </p:spTree>
    <p:extLst>
      <p:ext uri="{BB962C8B-B14F-4D97-AF65-F5344CB8AC3E}">
        <p14:creationId xmlns:p14="http://schemas.microsoft.com/office/powerpoint/2010/main" val="192055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3: MITIGATE FIRE HAZARDS IN YOUR SHOP"/>
          <p:cNvSpPr>
            <a:spLocks noGrp="1"/>
          </p:cNvSpPr>
          <p:nvPr>
            <p:ph type="title"/>
          </p:nvPr>
        </p:nvSpPr>
        <p:spPr>
          <a:xfrm>
            <a:off x="402373" y="777291"/>
            <a:ext cx="8965494" cy="1080938"/>
          </a:xfrm>
        </p:spPr>
        <p:txBody>
          <a:bodyPr>
            <a:noAutofit/>
          </a:bodyPr>
          <a:lstStyle/>
          <a:p>
            <a:r>
              <a:rPr lang="es-ES_tradnl" b="1" dirty="0"/>
              <a:t>MITIGAR LOS PELIGROS DE INCENDIO EN SU TALLER</a:t>
            </a:r>
            <a:endParaRPr lang="en-US" sz="3800" b="1" dirty="0"/>
          </a:p>
        </p:txBody>
      </p:sp>
      <p:pic>
        <p:nvPicPr>
          <p:cNvPr id="8" name="Content Placeholder 7" descr="Two gears forming a circle with a wrench overlaying the circle."/>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698240" y="2255520"/>
            <a:ext cx="3821773" cy="35988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MITIGATION STRATEGIES (1)"/>
          <p:cNvSpPr>
            <a:spLocks noGrp="1"/>
          </p:cNvSpPr>
          <p:nvPr>
            <p:ph type="title"/>
          </p:nvPr>
        </p:nvSpPr>
        <p:spPr>
          <a:xfrm>
            <a:off x="402373" y="753228"/>
            <a:ext cx="8965494" cy="1080938"/>
          </a:xfrm>
        </p:spPr>
        <p:txBody>
          <a:bodyPr>
            <a:noAutofit/>
          </a:bodyPr>
          <a:lstStyle/>
          <a:p>
            <a:r>
              <a:rPr lang="es-ES_tradnl" sz="4000" b="1" dirty="0"/>
              <a:t>ESTRATEGIAS DE MITIGACIÓN DE INCENDIOS 1-5</a:t>
            </a:r>
          </a:p>
        </p:txBody>
      </p:sp>
      <p:pic>
        <p:nvPicPr>
          <p:cNvPr id="9" name="Picture 8" descr="A blue globe of the world wearing a red hard hat. There is a red fire extinguisher with a white nozzle off to the side.">
            <a:extLst>
              <a:ext uri="{FF2B5EF4-FFF2-40B4-BE49-F238E27FC236}">
                <a16:creationId xmlns:a16="http://schemas.microsoft.com/office/drawing/2014/main" id="{0BC6C673-F702-5649-BB55-06FE108042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079" y="2436734"/>
            <a:ext cx="2338612" cy="2777102"/>
          </a:xfrm>
          <a:prstGeom prst="rect">
            <a:avLst/>
          </a:prstGeom>
          <a:effectLst>
            <a:softEdge rad="63500"/>
          </a:effectLst>
        </p:spPr>
      </p:pic>
      <p:sp>
        <p:nvSpPr>
          <p:cNvPr id="3" name="Content Placeholder 2" descr="1. Eliminate ignition sources&#13;&#10;2. Store flammable products safely&#13;&#10;3. Maintain a clean shop&#13;&#10;4. Prevent spills&#13;&#10;5. Clean up spills promptly&#13;&#10;"/>
          <p:cNvSpPr>
            <a:spLocks noGrp="1"/>
          </p:cNvSpPr>
          <p:nvPr>
            <p:ph idx="1"/>
          </p:nvPr>
        </p:nvSpPr>
        <p:spPr>
          <a:xfrm>
            <a:off x="3823903" y="2436734"/>
            <a:ext cx="7195392" cy="3183582"/>
          </a:xfrm>
        </p:spPr>
        <p:txBody>
          <a:bodyPr>
            <a:normAutofit/>
          </a:bodyPr>
          <a:lstStyle/>
          <a:p>
            <a:pPr marL="514350" lvl="0" indent="-514350">
              <a:buFont typeface="+mj-lt"/>
              <a:buAutoNum type="arabicPeriod"/>
            </a:pPr>
            <a:r>
              <a:rPr lang="es-ES_tradnl" sz="3200" dirty="0"/>
              <a:t>Elimine las fuentes de combustión </a:t>
            </a:r>
          </a:p>
          <a:p>
            <a:pPr marL="514350" lvl="0" indent="-514350">
              <a:buFont typeface="+mj-lt"/>
              <a:buAutoNum type="arabicPeriod"/>
            </a:pPr>
            <a:r>
              <a:rPr lang="es-ES_tradnl" sz="3200" dirty="0"/>
              <a:t>Almacene adecuadamente los productos inflamables</a:t>
            </a:r>
          </a:p>
          <a:p>
            <a:pPr marL="514350" lvl="0" indent="-514350">
              <a:buFont typeface="+mj-lt"/>
              <a:buAutoNum type="arabicPeriod"/>
            </a:pPr>
            <a:r>
              <a:rPr lang="es-ES_tradnl" sz="3200" dirty="0"/>
              <a:t>Mantenga limpio el taller</a:t>
            </a:r>
          </a:p>
          <a:p>
            <a:pPr marL="514350" lvl="0" indent="-514350">
              <a:buFont typeface="+mj-lt"/>
              <a:buAutoNum type="arabicPeriod"/>
            </a:pPr>
            <a:r>
              <a:rPr lang="es-ES_tradnl" sz="3200" dirty="0"/>
              <a:t>Prevenga derrames </a:t>
            </a:r>
          </a:p>
          <a:p>
            <a:pPr marL="514350" lvl="0" indent="-514350">
              <a:buFont typeface="+mj-lt"/>
              <a:buAutoNum type="arabicPeriod"/>
            </a:pPr>
            <a:r>
              <a:rPr lang="es-ES_tradnl" sz="3200" dirty="0"/>
              <a:t>Limpie los derrames de inmediato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MITIGATION STRATEGIES (2)"/>
          <p:cNvSpPr>
            <a:spLocks noGrp="1"/>
          </p:cNvSpPr>
          <p:nvPr>
            <p:ph type="title"/>
          </p:nvPr>
        </p:nvSpPr>
        <p:spPr>
          <a:xfrm>
            <a:off x="434457" y="753228"/>
            <a:ext cx="8965494" cy="1080938"/>
          </a:xfrm>
        </p:spPr>
        <p:txBody>
          <a:bodyPr>
            <a:noAutofit/>
          </a:bodyPr>
          <a:lstStyle/>
          <a:p>
            <a:r>
              <a:rPr lang="es-ES_tradnl" sz="4000" b="1" dirty="0"/>
              <a:t>ESTRATEGIAS DE MITIGACIÓN DE INCENDIOS </a:t>
            </a:r>
            <a:r>
              <a:rPr lang="en-US" sz="4000" b="1" dirty="0"/>
              <a:t>6-9</a:t>
            </a:r>
          </a:p>
        </p:txBody>
      </p:sp>
      <p:pic>
        <p:nvPicPr>
          <p:cNvPr id="9" name="Picture 8" descr="A blue globe of the world wearing a red hard hat. There is a red fire extinguisher with a white nozzle off to the side.">
            <a:extLst>
              <a:ext uri="{FF2B5EF4-FFF2-40B4-BE49-F238E27FC236}">
                <a16:creationId xmlns:a16="http://schemas.microsoft.com/office/drawing/2014/main" id="{0EE6F2A2-76E7-BB41-815C-8350A6C260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079" y="2436734"/>
            <a:ext cx="2338612" cy="2777102"/>
          </a:xfrm>
          <a:prstGeom prst="rect">
            <a:avLst/>
          </a:prstGeom>
          <a:effectLst>
            <a:softEdge rad="63500"/>
          </a:effectLst>
        </p:spPr>
      </p:pic>
      <p:sp>
        <p:nvSpPr>
          <p:cNvPr id="3" name="Content Placeholder 2" descr="6. Handle wastes properly&#13;&#10;7. Use water-based cleaners for degreasing and cleaning&#13;&#10;8. Use a parts washer instead of flammable degreasers&#13;&#10;9. Store used rags safely&#13;&#10;"/>
          <p:cNvSpPr>
            <a:spLocks noGrp="1"/>
          </p:cNvSpPr>
          <p:nvPr>
            <p:ph idx="1"/>
          </p:nvPr>
        </p:nvSpPr>
        <p:spPr>
          <a:xfrm>
            <a:off x="3840480" y="2296160"/>
            <a:ext cx="7402830" cy="3451497"/>
          </a:xfrm>
        </p:spPr>
        <p:txBody>
          <a:bodyPr>
            <a:normAutofit/>
          </a:bodyPr>
          <a:lstStyle/>
          <a:p>
            <a:pPr marL="514350" lvl="0" indent="-514350">
              <a:buFont typeface="+mj-lt"/>
              <a:buAutoNum type="arabicPeriod" startAt="6"/>
            </a:pPr>
            <a:r>
              <a:rPr lang="es-ES_tradnl" sz="3000" dirty="0"/>
              <a:t>Maneje los desechos adecuadamente</a:t>
            </a:r>
          </a:p>
          <a:p>
            <a:pPr marL="514350" lvl="0" indent="-514350">
              <a:buFont typeface="+mj-lt"/>
              <a:buAutoNum type="arabicPeriod" startAt="6"/>
            </a:pPr>
            <a:r>
              <a:rPr lang="es-ES_tradnl" sz="3000" dirty="0"/>
              <a:t>Utilice limpiadores a base de agua para limpiar y desengrasar</a:t>
            </a:r>
          </a:p>
          <a:p>
            <a:pPr marL="514350" lvl="0" indent="-514350">
              <a:buFont typeface="+mj-lt"/>
              <a:buAutoNum type="arabicPeriod" startAt="6"/>
            </a:pPr>
            <a:r>
              <a:rPr lang="es-ES_tradnl" sz="3000" dirty="0"/>
              <a:t>Utilice una lavadora de partes en lugar de desengrasantes inflamables.</a:t>
            </a:r>
          </a:p>
          <a:p>
            <a:pPr marL="514350" indent="-514350">
              <a:buFont typeface="+mj-lt"/>
              <a:buAutoNum type="arabicPeriod" startAt="6"/>
            </a:pPr>
            <a:r>
              <a:rPr lang="es-ES_tradnl" sz="3000" dirty="0"/>
              <a:t>Almacene correctamente los trapos usados</a:t>
            </a:r>
          </a:p>
          <a:p>
            <a:pPr marL="457200" indent="-457200">
              <a:buFont typeface="+mj-lt"/>
              <a:buAutoNum type="arabicPeriod" startAt="6"/>
            </a:pP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inder rotating rapidly and emitting a lot of sparks.">
            <a:extLst>
              <a:ext uri="{FF2B5EF4-FFF2-40B4-BE49-F238E27FC236}">
                <a16:creationId xmlns:a16="http://schemas.microsoft.com/office/drawing/2014/main" id="{0516BFA0-E041-1F4C-A182-54A3423863A8}"/>
              </a:ext>
            </a:extLst>
          </p:cNvPr>
          <p:cNvPicPr>
            <a:picLocks noChangeAspect="1"/>
          </p:cNvPicPr>
          <p:nvPr/>
        </p:nvPicPr>
        <p:blipFill rotWithShape="1">
          <a:blip r:embed="rId3">
            <a:extLst>
              <a:ext uri="{28A0092B-C50C-407E-A947-70E740481C1C}">
                <a14:useLocalDpi xmlns:a14="http://schemas.microsoft.com/office/drawing/2010/main"/>
              </a:ext>
            </a:extLst>
          </a:blip>
          <a:srcRect l="128" t="13787"/>
          <a:stretch/>
        </p:blipFill>
        <p:spPr>
          <a:xfrm>
            <a:off x="0" y="0"/>
            <a:ext cx="11887200" cy="6858000"/>
          </a:xfrm>
          <a:prstGeom prst="rect">
            <a:avLst/>
          </a:prstGeom>
        </p:spPr>
      </p:pic>
      <p:sp>
        <p:nvSpPr>
          <p:cNvPr id="2" name="Title 1" descr="MITIGATION STRATEGY 1: ELIMINATE IGNITION SOURCES"/>
          <p:cNvSpPr>
            <a:spLocks noGrp="1"/>
          </p:cNvSpPr>
          <p:nvPr>
            <p:ph type="title"/>
          </p:nvPr>
        </p:nvSpPr>
        <p:spPr>
          <a:xfrm>
            <a:off x="0" y="671369"/>
            <a:ext cx="9066508" cy="677108"/>
          </a:xfrm>
          <a:solidFill>
            <a:schemeClr val="tx1">
              <a:alpha val="95000"/>
            </a:schemeClr>
          </a:solidFill>
          <a:ln>
            <a:solidFill>
              <a:schemeClr val="bg1"/>
            </a:solidFill>
          </a:ln>
        </p:spPr>
        <p:txBody>
          <a:bodyPr>
            <a:normAutofit fontScale="90000"/>
          </a:bodyPr>
          <a:lstStyle/>
          <a:p>
            <a:pPr marL="123825"/>
            <a:r>
              <a:rPr lang="es-ES_tradnl" sz="4000" b="1" dirty="0">
                <a:solidFill>
                  <a:schemeClr val="bg1"/>
                </a:solidFill>
              </a:rPr>
              <a:t>ELIMINAR LAS FUENTES DE COMBUSTIÓN</a:t>
            </a:r>
          </a:p>
        </p:txBody>
      </p:sp>
      <p:sp>
        <p:nvSpPr>
          <p:cNvPr id="5" name="TextBox 4"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EACAAA0B-D988-E449-A997-D3797E336701}"/>
              </a:ext>
            </a:extLst>
          </p:cNvPr>
          <p:cNvSpPr txBox="1"/>
          <p:nvPr/>
        </p:nvSpPr>
        <p:spPr>
          <a:xfrm>
            <a:off x="0" y="6180892"/>
            <a:ext cx="11887200" cy="677108"/>
          </a:xfrm>
          <a:prstGeom prst="rect">
            <a:avLst/>
          </a:prstGeom>
          <a:solidFill>
            <a:schemeClr val="tx1"/>
          </a:solidFill>
        </p:spPr>
        <p:txBody>
          <a:bodyPr wrap="square" lIns="182880" tIns="182880" rIns="182880" bIns="182880" rtlCol="0">
            <a:spAutoFit/>
          </a:bodyPr>
          <a:lstStyle/>
          <a:p>
            <a:pPr algn="ctr"/>
            <a:r>
              <a:rPr lang="es-ES_tradnl"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TENTIAL IGNITION SOURCES"/>
          <p:cNvSpPr>
            <a:spLocks noGrp="1"/>
          </p:cNvSpPr>
          <p:nvPr>
            <p:ph type="title"/>
          </p:nvPr>
        </p:nvSpPr>
        <p:spPr>
          <a:xfrm>
            <a:off x="429874" y="731457"/>
            <a:ext cx="8965494" cy="1080938"/>
          </a:xfrm>
        </p:spPr>
        <p:txBody>
          <a:bodyPr>
            <a:normAutofit fontScale="90000"/>
          </a:bodyPr>
          <a:lstStyle/>
          <a:p>
            <a:r>
              <a:rPr lang="es-ES_tradnl" sz="4000" b="1" dirty="0"/>
              <a:t>POTENCIALES FUENTES DE COMBUSTIÓN </a:t>
            </a:r>
          </a:p>
        </p:txBody>
      </p:sp>
      <p:sp>
        <p:nvSpPr>
          <p:cNvPr id="3" name="Content Placeholder 2" descr="Damaged or poorly grounded electrical equipment. Flammable products improperly stored near service bays. Smoking in the shop. Portable space heaters."/>
          <p:cNvSpPr>
            <a:spLocks noGrp="1"/>
          </p:cNvSpPr>
          <p:nvPr>
            <p:ph idx="1"/>
          </p:nvPr>
        </p:nvSpPr>
        <p:spPr>
          <a:xfrm>
            <a:off x="691130" y="2336873"/>
            <a:ext cx="8964502" cy="3599316"/>
          </a:xfrm>
        </p:spPr>
        <p:txBody>
          <a:bodyPr>
            <a:noAutofit/>
          </a:bodyPr>
          <a:lstStyle/>
          <a:p>
            <a:r>
              <a:rPr lang="es-ES_tradnl" sz="3200" dirty="0"/>
              <a:t>Equipo eléctrico dañado o mal conectado a tierra</a:t>
            </a:r>
          </a:p>
          <a:p>
            <a:r>
              <a:rPr lang="es-ES_tradnl" sz="3200" dirty="0"/>
              <a:t>Productos inflamables almacenados cerca de las bahías de servicio</a:t>
            </a:r>
          </a:p>
          <a:p>
            <a:r>
              <a:rPr lang="es-ES_tradnl" sz="3200" dirty="0"/>
              <a:t>Fumar en el taller</a:t>
            </a:r>
          </a:p>
          <a:p>
            <a:r>
              <a:rPr lang="es-ES_tradnl" sz="3200" dirty="0"/>
              <a:t>Calentones portátiles</a:t>
            </a:r>
          </a:p>
        </p:txBody>
      </p:sp>
      <p:pic>
        <p:nvPicPr>
          <p:cNvPr id="8" name="Picture 7" descr="No smoking sign">
            <a:extLst>
              <a:ext uri="{FF2B5EF4-FFF2-40B4-BE49-F238E27FC236}">
                <a16:creationId xmlns:a16="http://schemas.microsoft.com/office/drawing/2014/main" id="{277A3122-DEB3-C04C-83B9-EA921AE6A7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54098" y="2995804"/>
            <a:ext cx="1541972" cy="15419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MINATE ELECTRICAL HAZARDS (1)"/>
          <p:cNvSpPr>
            <a:spLocks noGrp="1"/>
          </p:cNvSpPr>
          <p:nvPr>
            <p:ph type="title"/>
          </p:nvPr>
        </p:nvSpPr>
        <p:spPr>
          <a:xfrm>
            <a:off x="304800" y="753228"/>
            <a:ext cx="9639300" cy="1080938"/>
          </a:xfrm>
        </p:spPr>
        <p:txBody>
          <a:bodyPr>
            <a:noAutofit/>
          </a:bodyPr>
          <a:lstStyle/>
          <a:p>
            <a:r>
              <a:rPr lang="es-ES_tradnl" sz="4000" b="1" dirty="0"/>
              <a:t>ELIMINE LOS PELIGROS ELÉCTRICOS (1)</a:t>
            </a:r>
          </a:p>
        </p:txBody>
      </p:sp>
      <p:sp>
        <p:nvSpPr>
          <p:cNvPr id="3" name="Content Placeholder 2" descr="Electrical cords are intact and have grounding prongs. Electrical equipment is grounded. Wiring is enclosed in electrical metallic tubing or rigid metal pipe. Electrical receptacles have no open grounds or reverse polarity."/>
          <p:cNvSpPr>
            <a:spLocks noGrp="1"/>
          </p:cNvSpPr>
          <p:nvPr>
            <p:ph idx="1"/>
          </p:nvPr>
        </p:nvSpPr>
        <p:spPr>
          <a:xfrm>
            <a:off x="304800" y="2367529"/>
            <a:ext cx="9065260" cy="3599316"/>
          </a:xfrm>
        </p:spPr>
        <p:txBody>
          <a:bodyPr>
            <a:noAutofit/>
          </a:bodyPr>
          <a:lstStyle/>
          <a:p>
            <a:r>
              <a:rPr lang="es-ES_tradnl" sz="3000" dirty="0"/>
              <a:t>Los cordones eléctricos están intactos y tienen clavijas de conexión a tierra.</a:t>
            </a:r>
          </a:p>
          <a:p>
            <a:r>
              <a:rPr lang="es-ES_tradnl" sz="3000" dirty="0"/>
              <a:t>El equipo eléctrico está conectado a tierra.</a:t>
            </a:r>
          </a:p>
          <a:p>
            <a:r>
              <a:rPr lang="es-ES_tradnl" sz="3000" dirty="0"/>
              <a:t>El cableado está puesto en una tubería eléctrica de metal o una tubería de metal rígido. </a:t>
            </a:r>
          </a:p>
          <a:p>
            <a:r>
              <a:rPr lang="es-ES_tradnl" sz="3000" dirty="0"/>
              <a:t>Los contactos eléctricos no tienen polaridad inversa ni abiertas </a:t>
            </a:r>
          </a:p>
          <a:p>
            <a:endParaRPr lang="en-US" sz="3200" dirty="0"/>
          </a:p>
          <a:p>
            <a:endParaRPr lang="en-US" sz="2800" dirty="0"/>
          </a:p>
        </p:txBody>
      </p:sp>
      <p:pic>
        <p:nvPicPr>
          <p:cNvPr id="6" name="Picture 5" descr="A 3-pronged electrical outlet and a 3-pronged plug. The outlet is emitting sparks.">
            <a:extLst>
              <a:ext uri="{FF2B5EF4-FFF2-40B4-BE49-F238E27FC236}">
                <a16:creationId xmlns:a16="http://schemas.microsoft.com/office/drawing/2014/main" id="{BE8AD70F-6AD4-284A-BDC4-3B52BF689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70060" y="2690812"/>
            <a:ext cx="1847447" cy="17319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MINATE ELECTRICAL HAZARDS (2)"/>
          <p:cNvSpPr>
            <a:spLocks noGrp="1"/>
          </p:cNvSpPr>
          <p:nvPr>
            <p:ph type="title"/>
          </p:nvPr>
        </p:nvSpPr>
        <p:spPr>
          <a:xfrm>
            <a:off x="304800" y="753228"/>
            <a:ext cx="9639300" cy="1080938"/>
          </a:xfrm>
        </p:spPr>
        <p:txBody>
          <a:bodyPr>
            <a:noAutofit/>
          </a:bodyPr>
          <a:lstStyle/>
          <a:p>
            <a:r>
              <a:rPr lang="es-ES_tradnl" sz="4000" b="1" dirty="0"/>
              <a:t>ELIMINE LOS PELIGROS ELÉCTRICOS (2)</a:t>
            </a:r>
            <a:endParaRPr lang="en-US" sz="4000" b="1" dirty="0"/>
          </a:p>
        </p:txBody>
      </p:sp>
      <p:sp>
        <p:nvSpPr>
          <p:cNvPr id="3" name="Content Placeholder 2" descr="Electrical receptacles have no open grounds or reverse polarity. Electrical outlets have cover plates. No wires are frayed, damaged or taped off. Circuits are labeled and the circuit box is closed. Access to the circuit box is clear within 5-10 feet.&#13;&#10;"/>
          <p:cNvSpPr>
            <a:spLocks noGrp="1"/>
          </p:cNvSpPr>
          <p:nvPr>
            <p:ph idx="1"/>
          </p:nvPr>
        </p:nvSpPr>
        <p:spPr>
          <a:xfrm>
            <a:off x="304799" y="2192984"/>
            <a:ext cx="8405247" cy="3696371"/>
          </a:xfrm>
        </p:spPr>
        <p:txBody>
          <a:bodyPr>
            <a:noAutofit/>
          </a:bodyPr>
          <a:lstStyle/>
          <a:p>
            <a:r>
              <a:rPr lang="es-ES_tradnl" sz="2800" dirty="0"/>
              <a:t>Los contactos eléctricos no tienen tierras abiertas ni polaridad inversa </a:t>
            </a:r>
          </a:p>
          <a:p>
            <a:r>
              <a:rPr lang="es-ES_tradnl" sz="2800" dirty="0"/>
              <a:t>Los enchufes tienen cubiertas de placas. No hay cables deshilachados, dañados o con cinta adhesiva</a:t>
            </a:r>
          </a:p>
          <a:p>
            <a:r>
              <a:rPr lang="es-ES_tradnl" sz="2800" dirty="0"/>
              <a:t>Los circuitos están etiquetados y la caja eléctrica está cerrada</a:t>
            </a:r>
          </a:p>
          <a:p>
            <a:r>
              <a:rPr lang="es-ES_tradnl" sz="2800" dirty="0"/>
              <a:t>El acceso a la caja eléctrica está libre entre 5 y 10 pies</a:t>
            </a:r>
          </a:p>
          <a:p>
            <a:endParaRPr lang="en-US" sz="2800" dirty="0"/>
          </a:p>
          <a:p>
            <a:endParaRPr lang="en-US" sz="2800" b="1" dirty="0"/>
          </a:p>
        </p:txBody>
      </p:sp>
      <p:pic>
        <p:nvPicPr>
          <p:cNvPr id="5" name="Picture 4" descr="This is a pciture of an electrical cord on fire that is plugged into and outlet.">
            <a:extLst>
              <a:ext uri="{FF2B5EF4-FFF2-40B4-BE49-F238E27FC236}">
                <a16:creationId xmlns:a16="http://schemas.microsoft.com/office/drawing/2014/main" id="{D12CA2EB-664D-424D-8AEE-543C17849F17}"/>
              </a:ext>
            </a:extLst>
          </p:cNvPr>
          <p:cNvPicPr>
            <a:picLocks noChangeAspect="1"/>
          </p:cNvPicPr>
          <p:nvPr/>
        </p:nvPicPr>
        <p:blipFill rotWithShape="1">
          <a:blip r:embed="rId3">
            <a:extLst>
              <a:ext uri="{28A0092B-C50C-407E-A947-70E740481C1C}">
                <a14:useLocalDpi xmlns:a14="http://schemas.microsoft.com/office/drawing/2010/main" val="0"/>
              </a:ext>
            </a:extLst>
          </a:blip>
          <a:srcRect l="25126" t="8655" r="21072" b="26745"/>
          <a:stretch/>
        </p:blipFill>
        <p:spPr>
          <a:xfrm>
            <a:off x="8939531" y="2839451"/>
            <a:ext cx="2326107" cy="1862001"/>
          </a:xfrm>
          <a:prstGeom prst="rect">
            <a:avLst/>
          </a:prstGeom>
          <a:effectLst>
            <a:softEdge rad="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8E81-7F2D-8341-8214-2D1DFC0B80EC}"/>
              </a:ext>
            </a:extLst>
          </p:cNvPr>
          <p:cNvSpPr>
            <a:spLocks noGrp="1"/>
          </p:cNvSpPr>
          <p:nvPr>
            <p:ph type="title"/>
          </p:nvPr>
        </p:nvSpPr>
        <p:spPr>
          <a:xfrm>
            <a:off x="408102" y="777829"/>
            <a:ext cx="8965494" cy="1080938"/>
          </a:xfrm>
        </p:spPr>
        <p:txBody>
          <a:bodyPr>
            <a:normAutofit/>
          </a:bodyPr>
          <a:lstStyle/>
          <a:p>
            <a:r>
              <a:rPr lang="es-ES_tradnl" b="1" dirty="0"/>
              <a:t>REDUZCA EL USO DE LÍQUIDOS INFLAMABLES </a:t>
            </a:r>
          </a:p>
        </p:txBody>
      </p:sp>
      <p:sp>
        <p:nvSpPr>
          <p:cNvPr id="3" name="Content Placeholder 2">
            <a:extLst>
              <a:ext uri="{FF2B5EF4-FFF2-40B4-BE49-F238E27FC236}">
                <a16:creationId xmlns:a16="http://schemas.microsoft.com/office/drawing/2014/main" id="{F1EC235F-C0EF-744B-836A-12C65EF2E768}"/>
              </a:ext>
            </a:extLst>
          </p:cNvPr>
          <p:cNvSpPr>
            <a:spLocks noGrp="1"/>
          </p:cNvSpPr>
          <p:nvPr>
            <p:ph idx="1"/>
          </p:nvPr>
        </p:nvSpPr>
        <p:spPr>
          <a:xfrm>
            <a:off x="693422" y="2328455"/>
            <a:ext cx="7710350" cy="3599316"/>
          </a:xfrm>
        </p:spPr>
        <p:txBody>
          <a:bodyPr>
            <a:noAutofit/>
          </a:bodyPr>
          <a:lstStyle/>
          <a:p>
            <a:pPr>
              <a:lnSpc>
                <a:spcPct val="100000"/>
              </a:lnSpc>
            </a:pPr>
            <a:r>
              <a:rPr lang="en-US" sz="3000" dirty="0"/>
              <a:t>Many shop products are flammable</a:t>
            </a:r>
          </a:p>
          <a:p>
            <a:pPr>
              <a:lnSpc>
                <a:spcPct val="100000"/>
              </a:lnSpc>
            </a:pPr>
            <a:r>
              <a:rPr lang="en-US" sz="3000" dirty="0"/>
              <a:t>Contain Volatile Organic Compounds (VOCs)</a:t>
            </a:r>
          </a:p>
          <a:p>
            <a:pPr>
              <a:lnSpc>
                <a:spcPct val="100000"/>
              </a:lnSpc>
            </a:pPr>
            <a:r>
              <a:rPr lang="en-US" sz="3000" dirty="0"/>
              <a:t>Evaporate very easily</a:t>
            </a:r>
          </a:p>
          <a:p>
            <a:pPr>
              <a:lnSpc>
                <a:spcPct val="100000"/>
              </a:lnSpc>
            </a:pPr>
            <a:r>
              <a:rPr lang="en-US" sz="3000" dirty="0"/>
              <a:t>Can catch on fire if exposed to an ignition source</a:t>
            </a:r>
          </a:p>
        </p:txBody>
      </p:sp>
      <p:pic>
        <p:nvPicPr>
          <p:cNvPr id="4" name="Picture 3" descr="A black and white drawing of a diamond-shaped sign with a flame in the center.">
            <a:extLst>
              <a:ext uri="{FF2B5EF4-FFF2-40B4-BE49-F238E27FC236}">
                <a16:creationId xmlns:a16="http://schemas.microsoft.com/office/drawing/2014/main" id="{82BD7CED-67C3-334E-AEAF-91CBE9C597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3930" y="2515374"/>
            <a:ext cx="2742877" cy="2742877"/>
          </a:xfrm>
          <a:prstGeom prst="rect">
            <a:avLst/>
          </a:prstGeom>
        </p:spPr>
      </p:pic>
    </p:spTree>
    <p:extLst>
      <p:ext uri="{BB962C8B-B14F-4D97-AF65-F5344CB8AC3E}">
        <p14:creationId xmlns:p14="http://schemas.microsoft.com/office/powerpoint/2010/main" val="325544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ICAL FLAMMABLE LIQUIDS"/>
          <p:cNvSpPr>
            <a:spLocks noGrp="1"/>
          </p:cNvSpPr>
          <p:nvPr>
            <p:ph type="title"/>
          </p:nvPr>
        </p:nvSpPr>
        <p:spPr>
          <a:xfrm>
            <a:off x="457857" y="769270"/>
            <a:ext cx="8965494" cy="1080938"/>
          </a:xfrm>
        </p:spPr>
        <p:txBody>
          <a:bodyPr>
            <a:normAutofit/>
          </a:bodyPr>
          <a:lstStyle/>
          <a:p>
            <a:r>
              <a:rPr lang="es-ES_tradnl" sz="4000" b="1" dirty="0"/>
              <a:t>LÍQUIDOS INFLAMABLES COMUNES</a:t>
            </a:r>
          </a:p>
        </p:txBody>
      </p:sp>
      <p:sp>
        <p:nvSpPr>
          <p:cNvPr id="3" name="Content Placeholder 2" descr="Gasoline and diesel. Engine degreasers. Auto body paint products. Brake and electrical contact cleaners. Motor oil, antifreeze and other lubricants."/>
          <p:cNvSpPr>
            <a:spLocks noGrp="1"/>
          </p:cNvSpPr>
          <p:nvPr>
            <p:ph idx="1"/>
          </p:nvPr>
        </p:nvSpPr>
        <p:spPr>
          <a:xfrm>
            <a:off x="377647" y="2336873"/>
            <a:ext cx="7448550" cy="3599316"/>
          </a:xfrm>
        </p:spPr>
        <p:txBody>
          <a:bodyPr>
            <a:normAutofit/>
          </a:bodyPr>
          <a:lstStyle/>
          <a:p>
            <a:r>
              <a:rPr lang="es-ES_tradnl" sz="3000" dirty="0"/>
              <a:t>Gasolina y diésel</a:t>
            </a:r>
          </a:p>
          <a:p>
            <a:r>
              <a:rPr lang="es-ES_tradnl" sz="3000" dirty="0"/>
              <a:t>Desengrasante de motor </a:t>
            </a:r>
          </a:p>
          <a:p>
            <a:r>
              <a:rPr lang="es-ES_tradnl" sz="3000" dirty="0"/>
              <a:t>Productos para carrocería, como pintura</a:t>
            </a:r>
          </a:p>
          <a:p>
            <a:r>
              <a:rPr lang="es-ES_tradnl" sz="3000" dirty="0"/>
              <a:t>Limpiadores de frenos y contactos eléctricos</a:t>
            </a:r>
          </a:p>
          <a:p>
            <a:r>
              <a:rPr lang="es-ES_tradnl" sz="3000" dirty="0"/>
              <a:t>Aceite de motos, anticongelante y otros lubricantes.</a:t>
            </a:r>
          </a:p>
          <a:p>
            <a:endParaRPr lang="en-US" dirty="0"/>
          </a:p>
        </p:txBody>
      </p:sp>
      <p:pic>
        <p:nvPicPr>
          <p:cNvPr id="5" name="Picture 4" descr="This is a graphic of a gasoline can with a fire hazard symbol on it.">
            <a:extLst>
              <a:ext uri="{FF2B5EF4-FFF2-40B4-BE49-F238E27FC236}">
                <a16:creationId xmlns:a16="http://schemas.microsoft.com/office/drawing/2014/main" id="{CB899286-2BCB-B44E-B4E1-C96A4CB11015}"/>
              </a:ext>
            </a:extLst>
          </p:cNvPr>
          <p:cNvPicPr>
            <a:picLocks noChangeAspect="1"/>
          </p:cNvPicPr>
          <p:nvPr/>
        </p:nvPicPr>
        <p:blipFill rotWithShape="1">
          <a:blip r:embed="rId3">
            <a:extLst>
              <a:ext uri="{28A0092B-C50C-407E-A947-70E740481C1C}">
                <a14:useLocalDpi xmlns:a14="http://schemas.microsoft.com/office/drawing/2010/main" val="0"/>
              </a:ext>
            </a:extLst>
          </a:blip>
          <a:srcRect l="16736" t="8265" r="14949"/>
          <a:stretch/>
        </p:blipFill>
        <p:spPr>
          <a:xfrm>
            <a:off x="8667235" y="2625289"/>
            <a:ext cx="2250804" cy="3022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AMMABLE CHEMICAL CLASSES"/>
          <p:cNvSpPr>
            <a:spLocks noGrp="1"/>
          </p:cNvSpPr>
          <p:nvPr>
            <p:ph type="title"/>
          </p:nvPr>
        </p:nvSpPr>
        <p:spPr>
          <a:xfrm>
            <a:off x="418417" y="753228"/>
            <a:ext cx="8965494" cy="1080938"/>
          </a:xfrm>
        </p:spPr>
        <p:txBody>
          <a:bodyPr>
            <a:normAutofit fontScale="90000"/>
          </a:bodyPr>
          <a:lstStyle/>
          <a:p>
            <a:r>
              <a:rPr lang="es-ES_tradnl" sz="4000" b="1" dirty="0"/>
              <a:t>CLASES DE PRODUCTOS QUÍMICOS INFLAMABLES</a:t>
            </a:r>
          </a:p>
        </p:txBody>
      </p:sp>
      <p:sp>
        <p:nvSpPr>
          <p:cNvPr id="10" name="Slide Number Placeholder 9" descr="20"/>
          <p:cNvSpPr>
            <a:spLocks noGrp="1"/>
          </p:cNvSpPr>
          <p:nvPr>
            <p:ph type="sldNum" sz="quarter" idx="4294967295"/>
          </p:nvPr>
        </p:nvSpPr>
        <p:spPr>
          <a:xfrm>
            <a:off x="10971471" y="7147188"/>
            <a:ext cx="538082" cy="476107"/>
          </a:xfrm>
        </p:spPr>
        <p:txBody>
          <a:bodyPr/>
          <a:lstStyle/>
          <a:p>
            <a:fld id="{DB8CD99B-3B1D-314C-A2EA-70136B41CEAE}" type="slidenum">
              <a:rPr lang="en-US" smtClean="0"/>
              <a:pPr/>
              <a:t>19</a:t>
            </a:fld>
            <a:endParaRPr lang="en-US" dirty="0"/>
          </a:p>
        </p:txBody>
      </p:sp>
      <p:graphicFrame>
        <p:nvGraphicFramePr>
          <p:cNvPr id="5" name="Content Placeholder 4" descr="Flammable liquids classified according to their flashpoint."/>
          <p:cNvGraphicFramePr>
            <a:graphicFrameLocks noGrp="1"/>
          </p:cNvGraphicFramePr>
          <p:nvPr>
            <p:ph idx="1"/>
            <p:extLst>
              <p:ext uri="{D42A27DB-BD31-4B8C-83A1-F6EECF244321}">
                <p14:modId xmlns:p14="http://schemas.microsoft.com/office/powerpoint/2010/main" val="1916153446"/>
              </p:ext>
            </p:extLst>
          </p:nvPr>
        </p:nvGraphicFramePr>
        <p:xfrm>
          <a:off x="617538" y="2603500"/>
          <a:ext cx="10755312" cy="2926080"/>
        </p:xfrm>
        <a:graphic>
          <a:graphicData uri="http://schemas.openxmlformats.org/drawingml/2006/table">
            <a:tbl>
              <a:tblPr firstRow="1" bandRow="1">
                <a:tableStyleId>{5C22544A-7EE6-4342-B048-85BDC9FD1C3A}</a:tableStyleId>
              </a:tblPr>
              <a:tblGrid>
                <a:gridCol w="3165704">
                  <a:extLst>
                    <a:ext uri="{9D8B030D-6E8A-4147-A177-3AD203B41FA5}">
                      <a16:colId xmlns:a16="http://schemas.microsoft.com/office/drawing/2014/main" val="20000"/>
                    </a:ext>
                  </a:extLst>
                </a:gridCol>
                <a:gridCol w="3551008">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ctr" fontAlgn="ctr"/>
                      <a:r>
                        <a:rPr lang="es-ES" sz="3200" dirty="0"/>
                        <a:t>Categoría de líquidos</a:t>
                      </a:r>
                      <a:endParaRPr lang="en-US" sz="32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s-ES" sz="3200" dirty="0"/>
                        <a:t>Puntos de inflamación</a:t>
                      </a:r>
                      <a:r>
                        <a:rPr lang="en-US" sz="3200" b="0" i="0" u="none" strike="noStrike" dirty="0">
                          <a:solidFill>
                            <a:srgbClr val="000000"/>
                          </a:solidFill>
                          <a:latin typeface="Arial" pitchFamily="34" charset="0"/>
                          <a:cs typeface="Arial" pitchFamily="34" charset="0"/>
                        </a:rPr>
                        <a:t> </a:t>
                      </a:r>
                    </a:p>
                  </a:txBody>
                  <a:tcPr marL="0" marR="0" marT="0" marB="0" anchor="ctr"/>
                </a:tc>
                <a:tc>
                  <a:txBody>
                    <a:bodyPr/>
                    <a:lstStyle/>
                    <a:p>
                      <a:pPr algn="ctr" fontAlgn="ctr"/>
                      <a:r>
                        <a:rPr lang="es-ES" sz="3200" dirty="0"/>
                        <a:t>Puntos de ebullición</a:t>
                      </a:r>
                      <a:endParaRPr lang="en-US" sz="3200" b="0" i="0" u="none" strike="noStrike" dirty="0">
                        <a:solidFill>
                          <a:srgbClr val="000000"/>
                        </a:solidFill>
                        <a:latin typeface="Arial" pitchFamily="34" charset="0"/>
                        <a:cs typeface="Arial" pitchFamily="34" charset="0"/>
                      </a:endParaRPr>
                    </a:p>
                  </a:txBody>
                  <a:tcPr marL="0" marR="0" marT="0" marB="0" anchor="ctr"/>
                </a:tc>
                <a:extLst>
                  <a:ext uri="{0D108BD9-81ED-4DB2-BD59-A6C34878D82A}">
                    <a16:rowId xmlns:a16="http://schemas.microsoft.com/office/drawing/2014/main" val="10000"/>
                  </a:ext>
                </a:extLst>
              </a:tr>
              <a:tr h="370840">
                <a:tc>
                  <a:txBody>
                    <a:bodyPr/>
                    <a:lstStyle/>
                    <a:p>
                      <a:pPr algn="ctr" fontAlgn="ctr"/>
                      <a:r>
                        <a:rPr lang="en-US" sz="3200" b="0" i="0" u="none" strike="noStrike" dirty="0">
                          <a:solidFill>
                            <a:srgbClr val="000000"/>
                          </a:solidFill>
                          <a:latin typeface="Arial" pitchFamily="34" charset="0"/>
                          <a:cs typeface="Arial" pitchFamily="34" charset="0"/>
                        </a:rPr>
                        <a:t>1</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 &lt; 73.4</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 </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 95</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extLst>
                  <a:ext uri="{0D108BD9-81ED-4DB2-BD59-A6C34878D82A}">
                    <a16:rowId xmlns:a16="http://schemas.microsoft.com/office/drawing/2014/main" val="10001"/>
                  </a:ext>
                </a:extLst>
              </a:tr>
              <a:tr h="370840">
                <a:tc>
                  <a:txBody>
                    <a:bodyPr/>
                    <a:lstStyle/>
                    <a:p>
                      <a:pPr algn="ctr" fontAlgn="ctr"/>
                      <a:r>
                        <a:rPr lang="en-US" sz="3200" b="0" i="0" u="none" strike="noStrike" dirty="0">
                          <a:solidFill>
                            <a:srgbClr val="000000"/>
                          </a:solidFill>
                          <a:latin typeface="Arial" pitchFamily="34" charset="0"/>
                          <a:cs typeface="Arial" pitchFamily="34" charset="0"/>
                        </a:rPr>
                        <a:t>2</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 &lt; 73.4</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&gt; 95</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extLst>
                  <a:ext uri="{0D108BD9-81ED-4DB2-BD59-A6C34878D82A}">
                    <a16:rowId xmlns:a16="http://schemas.microsoft.com/office/drawing/2014/main" val="10002"/>
                  </a:ext>
                </a:extLst>
              </a:tr>
              <a:tr h="370840">
                <a:tc>
                  <a:txBody>
                    <a:bodyPr/>
                    <a:lstStyle/>
                    <a:p>
                      <a:pPr algn="ctr" fontAlgn="ctr"/>
                      <a:r>
                        <a:rPr lang="en-US" sz="3200" b="0" i="0" u="none" strike="noStrike" dirty="0">
                          <a:solidFill>
                            <a:srgbClr val="000000"/>
                          </a:solidFill>
                          <a:latin typeface="Arial" pitchFamily="34" charset="0"/>
                          <a:cs typeface="Arial" pitchFamily="34" charset="0"/>
                        </a:rPr>
                        <a:t>3</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 73.4</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 140</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extLst>
                  <a:ext uri="{0D108BD9-81ED-4DB2-BD59-A6C34878D82A}">
                    <a16:rowId xmlns:a16="http://schemas.microsoft.com/office/drawing/2014/main" val="10003"/>
                  </a:ext>
                </a:extLst>
              </a:tr>
              <a:tr h="370840">
                <a:tc>
                  <a:txBody>
                    <a:bodyPr/>
                    <a:lstStyle/>
                    <a:p>
                      <a:pPr algn="ctr" fontAlgn="ctr"/>
                      <a:r>
                        <a:rPr lang="en-US" sz="3200" b="0" i="0" u="none" strike="noStrike" dirty="0">
                          <a:solidFill>
                            <a:srgbClr val="000000"/>
                          </a:solidFill>
                          <a:latin typeface="Arial" pitchFamily="34" charset="0"/>
                          <a:cs typeface="Arial" pitchFamily="34" charset="0"/>
                        </a:rPr>
                        <a:t>4</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&gt; 140</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tc>
                  <a:txBody>
                    <a:bodyPr/>
                    <a:lstStyle/>
                    <a:p>
                      <a:pPr algn="ctr" fontAlgn="ctr"/>
                      <a:r>
                        <a:rPr lang="en-US" sz="3200" b="0" i="0" u="none" strike="noStrike" dirty="0">
                          <a:solidFill>
                            <a:srgbClr val="000000"/>
                          </a:solidFill>
                          <a:latin typeface="Arial" pitchFamily="34" charset="0"/>
                          <a:cs typeface="Arial" pitchFamily="34" charset="0"/>
                        </a:rPr>
                        <a:t>≤199.4</a:t>
                      </a:r>
                      <a:r>
                        <a:rPr lang="en-US" sz="3200" b="0" i="0" u="none" strike="noStrike" baseline="30000" dirty="0">
                          <a:solidFill>
                            <a:srgbClr val="000000"/>
                          </a:solidFill>
                          <a:latin typeface="Arial" pitchFamily="34" charset="0"/>
                          <a:cs typeface="Arial" pitchFamily="34" charset="0"/>
                        </a:rPr>
                        <a:t>o</a:t>
                      </a:r>
                      <a:r>
                        <a:rPr lang="en-US" sz="3200" b="0" i="0" u="none" strike="noStrike" dirty="0">
                          <a:solidFill>
                            <a:srgbClr val="000000"/>
                          </a:solidFill>
                          <a:latin typeface="Arial" pitchFamily="34" charset="0"/>
                          <a:cs typeface="Arial" pitchFamily="34" charset="0"/>
                        </a:rPr>
                        <a:t>F</a:t>
                      </a:r>
                    </a:p>
                  </a:txBody>
                  <a:tcPr marL="0" marR="0"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GENDA"/>
          <p:cNvSpPr>
            <a:spLocks noGrp="1"/>
          </p:cNvSpPr>
          <p:nvPr>
            <p:ph type="title"/>
          </p:nvPr>
        </p:nvSpPr>
        <p:spPr>
          <a:xfrm>
            <a:off x="342788" y="775000"/>
            <a:ext cx="8965494" cy="1080938"/>
          </a:xfrm>
        </p:spPr>
        <p:txBody>
          <a:bodyPr/>
          <a:lstStyle/>
          <a:p>
            <a:r>
              <a:rPr lang="en-US" sz="4000" b="1" dirty="0"/>
              <a:t>AGENDA</a:t>
            </a:r>
          </a:p>
        </p:txBody>
      </p:sp>
      <p:sp>
        <p:nvSpPr>
          <p:cNvPr id="3" name="Content Placeholder 2" descr="Part 1: overview of a fire prevention plan&#13;&#10;Part 2: identify fire hazards in your shop&#13;&#10;Part 3: mitigate fire hazards in your shop&#13;&#10;"/>
          <p:cNvSpPr>
            <a:spLocks noGrp="1"/>
          </p:cNvSpPr>
          <p:nvPr>
            <p:ph idx="1"/>
          </p:nvPr>
        </p:nvSpPr>
        <p:spPr>
          <a:xfrm>
            <a:off x="595362" y="2428105"/>
            <a:ext cx="7243261" cy="3183658"/>
          </a:xfrm>
        </p:spPr>
        <p:txBody>
          <a:bodyPr>
            <a:normAutofit/>
          </a:bodyPr>
          <a:lstStyle/>
          <a:p>
            <a:r>
              <a:rPr lang="es-ES_tradnl" sz="3200" dirty="0"/>
              <a:t>Descripción de un plan de prevención de incendios </a:t>
            </a:r>
          </a:p>
          <a:p>
            <a:r>
              <a:rPr lang="es-ES_tradnl" sz="3200" dirty="0"/>
              <a:t>Identifique los riesgos de incendio en su taller</a:t>
            </a:r>
          </a:p>
          <a:p>
            <a:r>
              <a:rPr lang="es-ES_tradnl" sz="3200" dirty="0"/>
              <a:t>Mitigar los peligros de incendio en su taller</a:t>
            </a:r>
          </a:p>
        </p:txBody>
      </p:sp>
      <p:sp>
        <p:nvSpPr>
          <p:cNvPr id="4" name="Subtitle 2" descr="FIRE HAZARD IDENTIFICATION AND MITIGATION TRAINING&#13;&#10;">
            <a:extLst>
              <a:ext uri="{FF2B5EF4-FFF2-40B4-BE49-F238E27FC236}">
                <a16:creationId xmlns:a16="http://schemas.microsoft.com/office/drawing/2014/main" id="{2F3262C6-468F-2A47-822A-6AD7F4BEA888}"/>
              </a:ext>
            </a:extLst>
          </p:cNvPr>
          <p:cNvSpPr txBox="1">
            <a:spLocks/>
          </p:cNvSpPr>
          <p:nvPr/>
        </p:nvSpPr>
        <p:spPr>
          <a:xfrm>
            <a:off x="8085220" y="3037805"/>
            <a:ext cx="3076648" cy="1964258"/>
          </a:xfrm>
          <a:prstGeom prst="rect">
            <a:avLst/>
          </a:prstGeom>
          <a:solidFill>
            <a:schemeClr val="tx1"/>
          </a:solidFill>
          <a:effectLst>
            <a:softEdge rad="0"/>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spcBef>
                <a:spcPts val="1200"/>
              </a:spcBef>
              <a:buNone/>
            </a:pPr>
            <a:r>
              <a:rPr lang="es-ES_tradnl" sz="3000" b="1" i="1" dirty="0">
                <a:solidFill>
                  <a:schemeClr val="bg1"/>
                </a:solidFill>
                <a:latin typeface="Arial" panose="020B0604020202020204" pitchFamily="34" charset="0"/>
                <a:cs typeface="Arial" panose="020B0604020202020204" pitchFamily="34" charset="0"/>
              </a:rPr>
              <a:t>Nada actúa más rápido que la prevención de incendios</a:t>
            </a:r>
            <a:endParaRPr lang="es-ES_tradnl" sz="3000" i="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ORE FLAMMABLE PRODUCTS SAFELY (1)"/>
          <p:cNvSpPr>
            <a:spLocks noGrp="1"/>
          </p:cNvSpPr>
          <p:nvPr>
            <p:ph type="title"/>
          </p:nvPr>
        </p:nvSpPr>
        <p:spPr>
          <a:xfrm>
            <a:off x="348231" y="774999"/>
            <a:ext cx="8836410" cy="1080938"/>
          </a:xfrm>
        </p:spPr>
        <p:txBody>
          <a:bodyPr>
            <a:noAutofit/>
          </a:bodyPr>
          <a:lstStyle/>
          <a:p>
            <a:r>
              <a:rPr lang="es-ES_tradnl" sz="4000" b="1" dirty="0"/>
              <a:t>ALMACENAR LOS PRODUCTOS INFLAMABLES DE FORMA SEGURA</a:t>
            </a:r>
          </a:p>
        </p:txBody>
      </p:sp>
      <p:sp>
        <p:nvSpPr>
          <p:cNvPr id="3" name="Content Placeholder 2" descr="Store products in a metal cabinet or flammable storage cabinet. Locate cabinets away from ignition sources. Restrict foot traffic through storage areas. Adequate ventilation to prevent accumulation of vapors and carbon monoxide from exhaust."/>
          <p:cNvSpPr>
            <a:spLocks noGrp="1"/>
          </p:cNvSpPr>
          <p:nvPr>
            <p:ph idx="1"/>
          </p:nvPr>
        </p:nvSpPr>
        <p:spPr>
          <a:xfrm>
            <a:off x="377255" y="2197102"/>
            <a:ext cx="8258807" cy="3623236"/>
          </a:xfrm>
        </p:spPr>
        <p:txBody>
          <a:bodyPr>
            <a:noAutofit/>
          </a:bodyPr>
          <a:lstStyle/>
          <a:p>
            <a:pPr lvl="0"/>
            <a:r>
              <a:rPr lang="es-ES_tradnl" sz="2700" dirty="0"/>
              <a:t>Guarde los productos en gabinetes de metal o en un gabinete para almacenamiento de inflamables</a:t>
            </a:r>
          </a:p>
          <a:p>
            <a:pPr lvl="0"/>
            <a:r>
              <a:rPr lang="es-ES_tradnl" sz="2700" dirty="0"/>
              <a:t>Coloque los gabinetes lejos de las fuentes de combustión</a:t>
            </a:r>
          </a:p>
          <a:p>
            <a:pPr lvl="0"/>
            <a:r>
              <a:rPr lang="es-ES_tradnl" sz="2700" dirty="0"/>
              <a:t>Restrinja el tráfico peatonal cerca de las áreas de almacenamiento </a:t>
            </a:r>
          </a:p>
          <a:p>
            <a:pPr lvl="0"/>
            <a:r>
              <a:rPr lang="es-ES_tradnl" sz="2700" dirty="0"/>
              <a:t>Tenga ventilación adecuada para prevenir acumulación de vapores y monóxido de carbono del escape</a:t>
            </a:r>
          </a:p>
        </p:txBody>
      </p:sp>
      <p:pic>
        <p:nvPicPr>
          <p:cNvPr id="7" name="Picture 6" descr="A yellow, flammable storage cabinet. The doors of the cabinet are open, showing a top shelf containing funnels and two shelves of red, metal gasoline containers.">
            <a:extLst>
              <a:ext uri="{FF2B5EF4-FFF2-40B4-BE49-F238E27FC236}">
                <a16:creationId xmlns:a16="http://schemas.microsoft.com/office/drawing/2014/main" id="{663B5280-2F5C-9D4C-96C2-659D9DE376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3029" y="2503714"/>
            <a:ext cx="2656449" cy="2833546"/>
          </a:xfrm>
          <a:prstGeom prst="rect">
            <a:avLst/>
          </a:prstGeom>
        </p:spPr>
      </p:pic>
      <p:sp>
        <p:nvSpPr>
          <p:cNvPr id="5" name="TextBox 4" descr="Photo by Justrite Company"/>
          <p:cNvSpPr txBox="1"/>
          <p:nvPr/>
        </p:nvSpPr>
        <p:spPr>
          <a:xfrm>
            <a:off x="8636062" y="5420228"/>
            <a:ext cx="3332358" cy="400110"/>
          </a:xfrm>
          <a:prstGeom prst="rect">
            <a:avLst/>
          </a:prstGeom>
          <a:noFill/>
        </p:spPr>
        <p:txBody>
          <a:bodyPr wrap="square" rtlCol="0">
            <a:spAutoFit/>
          </a:bodyPr>
          <a:lstStyle/>
          <a:p>
            <a:r>
              <a:rPr lang="en-US" sz="2000" dirty="0"/>
              <a:t>Photo by Justrite Company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ORE FLAMMABLE PRODUCTS SAFELY (2)"/>
          <p:cNvSpPr>
            <a:spLocks noGrp="1"/>
          </p:cNvSpPr>
          <p:nvPr>
            <p:ph type="title"/>
          </p:nvPr>
        </p:nvSpPr>
        <p:spPr>
          <a:xfrm>
            <a:off x="348231" y="753228"/>
            <a:ext cx="8897369" cy="1080938"/>
          </a:xfrm>
        </p:spPr>
        <p:txBody>
          <a:bodyPr>
            <a:noAutofit/>
          </a:bodyPr>
          <a:lstStyle/>
          <a:p>
            <a:r>
              <a:rPr lang="es-ES_tradnl" sz="4000" b="1" dirty="0"/>
              <a:t>ALMACENA DE FORMA SEGURA EN CONTENEDORES GRANDES</a:t>
            </a:r>
            <a:endParaRPr lang="en-US" sz="4000" b="1" dirty="0"/>
          </a:p>
        </p:txBody>
      </p:sp>
      <p:pic>
        <p:nvPicPr>
          <p:cNvPr id="7" name="Picture 6" descr="A man wheeling a drum into a yellow, flammable storage cabinet with a dolly.">
            <a:extLst>
              <a:ext uri="{FF2B5EF4-FFF2-40B4-BE49-F238E27FC236}">
                <a16:creationId xmlns:a16="http://schemas.microsoft.com/office/drawing/2014/main" id="{99CA4576-19C0-8443-893B-4EEF11E693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238"/>
          <a:stretch/>
        </p:blipFill>
        <p:spPr>
          <a:xfrm>
            <a:off x="515972" y="2738147"/>
            <a:ext cx="2973058" cy="2285687"/>
          </a:xfrm>
          <a:prstGeom prst="rect">
            <a:avLst/>
          </a:prstGeom>
        </p:spPr>
      </p:pic>
      <p:sp>
        <p:nvSpPr>
          <p:cNvPr id="5" name="TextBox 4" descr="Photo by New Pig Company"/>
          <p:cNvSpPr txBox="1"/>
          <p:nvPr/>
        </p:nvSpPr>
        <p:spPr>
          <a:xfrm>
            <a:off x="515972" y="5185706"/>
            <a:ext cx="2950231" cy="369332"/>
          </a:xfrm>
          <a:prstGeom prst="rect">
            <a:avLst/>
          </a:prstGeom>
          <a:noFill/>
        </p:spPr>
        <p:txBody>
          <a:bodyPr wrap="none" rtlCol="0">
            <a:spAutoFit/>
          </a:bodyPr>
          <a:lstStyle/>
          <a:p>
            <a:r>
              <a:rPr lang="es-ES_tradnl" dirty="0"/>
              <a:t>Foto por New Pig Company</a:t>
            </a:r>
          </a:p>
        </p:txBody>
      </p:sp>
      <p:sp>
        <p:nvSpPr>
          <p:cNvPr id="3" name="Content Placeholder 2" descr="Stack containers to minimize tipping, puncturing, or breaking. Raise drums off the floor to prevent corrosion from leaks or sweating concrete. Label each container clearly. Lids are tight-fitting and sealed, and bungs are closed."/>
          <p:cNvSpPr>
            <a:spLocks noGrp="1"/>
          </p:cNvSpPr>
          <p:nvPr>
            <p:ph idx="1"/>
          </p:nvPr>
        </p:nvSpPr>
        <p:spPr>
          <a:xfrm>
            <a:off x="3877338" y="2144017"/>
            <a:ext cx="7632215" cy="3889756"/>
          </a:xfrm>
        </p:spPr>
        <p:txBody>
          <a:bodyPr>
            <a:noAutofit/>
          </a:bodyPr>
          <a:lstStyle/>
          <a:p>
            <a:pPr lvl="0"/>
            <a:r>
              <a:rPr lang="es-ES_tradnl" sz="2800" dirty="0"/>
              <a:t>Acomode los contenedores de manera que se reduzca la posibilidad  de vertir, perforar o romper</a:t>
            </a:r>
          </a:p>
          <a:p>
            <a:pPr lvl="0"/>
            <a:r>
              <a:rPr lang="es-ES_tradnl" sz="2800" dirty="0"/>
              <a:t>Levante los tambos del piso para evitar corrosión por fugas o traspiración del concreto.</a:t>
            </a:r>
          </a:p>
          <a:p>
            <a:pPr lvl="0"/>
            <a:r>
              <a:rPr lang="es-ES_tradnl" sz="2800" dirty="0"/>
              <a:t>Etiquete claramente los contenedores. </a:t>
            </a:r>
          </a:p>
          <a:p>
            <a:pPr lvl="0"/>
            <a:r>
              <a:rPr lang="es-ES_tradnl" sz="2800" dirty="0"/>
              <a:t>Las tapas ajustadas y selladas y los tapones bien cerrados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OUNDING WHEN POURING FLAMMABLE LIQUIDS"/>
          <p:cNvSpPr>
            <a:spLocks noGrp="1"/>
          </p:cNvSpPr>
          <p:nvPr>
            <p:ph type="title"/>
          </p:nvPr>
        </p:nvSpPr>
        <p:spPr>
          <a:xfrm>
            <a:off x="320745" y="745337"/>
            <a:ext cx="9323997" cy="1080938"/>
          </a:xfrm>
        </p:spPr>
        <p:txBody>
          <a:bodyPr>
            <a:noAutofit/>
          </a:bodyPr>
          <a:lstStyle/>
          <a:p>
            <a:r>
              <a:rPr lang="es-ES" sz="4000" b="1" dirty="0"/>
              <a:t>TIERRA AL </a:t>
            </a:r>
            <a:r>
              <a:rPr lang="es-ES_tradnl" sz="4000" b="1" dirty="0"/>
              <a:t>VERTIR</a:t>
            </a:r>
            <a:r>
              <a:rPr lang="es-ES" sz="4000" b="1" dirty="0"/>
              <a:t> LÍQUIDOS INFLAMABLES</a:t>
            </a:r>
            <a:endParaRPr lang="en-US" sz="3800" b="1" dirty="0"/>
          </a:p>
        </p:txBody>
      </p:sp>
      <p:sp>
        <p:nvSpPr>
          <p:cNvPr id="3" name="Content Placeholder 2" descr="Use bonding wire to connect the dispensing container and receiving container to an outside ground. Flammable storage cabinets must be connected to an outside ground. OSHA required for Class 1 flammable liquids. Recommended for Class 2 and Class 3 liquids."/>
          <p:cNvSpPr>
            <a:spLocks noGrp="1"/>
          </p:cNvSpPr>
          <p:nvPr>
            <p:ph idx="1"/>
          </p:nvPr>
        </p:nvSpPr>
        <p:spPr>
          <a:xfrm>
            <a:off x="530861" y="2140345"/>
            <a:ext cx="8341677" cy="3599316"/>
          </a:xfrm>
        </p:spPr>
        <p:txBody>
          <a:bodyPr>
            <a:normAutofit fontScale="92500"/>
          </a:bodyPr>
          <a:lstStyle/>
          <a:p>
            <a:r>
              <a:rPr lang="es-ES_tradnl" sz="3200" dirty="0">
                <a:latin typeface="Calibri" panose="020F0502020204030204" pitchFamily="34" charset="0"/>
                <a:cs typeface="Calibri" panose="020F0502020204030204" pitchFamily="34" charset="0"/>
              </a:rPr>
              <a:t>La electricidad estática se genera por fricción entre diferentes tipos de materiales </a:t>
            </a:r>
          </a:p>
          <a:p>
            <a:r>
              <a:rPr lang="es-ES_tradnl" sz="3200" dirty="0">
                <a:latin typeface="Calibri" panose="020F0502020204030204" pitchFamily="34" charset="0"/>
                <a:cs typeface="Calibri" panose="020F0502020204030204" pitchFamily="34" charset="0"/>
              </a:rPr>
              <a:t>La descarga estática es la mayor causa de incendios y explosiones en las industrias. </a:t>
            </a:r>
          </a:p>
          <a:p>
            <a:r>
              <a:rPr lang="es-ES_tradnl" sz="3200" dirty="0">
                <a:latin typeface="Calibri" panose="020F0502020204030204" pitchFamily="34" charset="0"/>
                <a:cs typeface="Calibri" panose="020F0502020204030204" pitchFamily="34" charset="0"/>
              </a:rPr>
              <a:t>Utilice un cable de unión para conectar al dispensador y el contenedor receptor a tierra exterior</a:t>
            </a:r>
            <a:r>
              <a:rPr lang="es-ES_tradnl" sz="2800" dirty="0">
                <a:latin typeface="Calibri" panose="020F0502020204030204" pitchFamily="34" charset="0"/>
                <a:cs typeface="Calibri" panose="020F0502020204030204" pitchFamily="34" charset="0"/>
              </a:rPr>
              <a:t>.</a:t>
            </a:r>
          </a:p>
          <a:p>
            <a:r>
              <a:rPr lang="es-ES_tradnl" sz="3200" dirty="0"/>
              <a:t>Recomendado para líquidos clase 2 y clase 3 </a:t>
            </a:r>
          </a:p>
          <a:p>
            <a:pPr marL="0" indent="0">
              <a:buNone/>
            </a:pPr>
            <a:endParaRPr lang="en-US" sz="3200" dirty="0"/>
          </a:p>
        </p:txBody>
      </p:sp>
      <p:pic>
        <p:nvPicPr>
          <p:cNvPr id="10" name="Picture 9" descr="The man in this photograph is pouring a flammable liquid from a gasoline can into a barrel. He has connected the gas can to the funnel with bonding wire, and the funnel is connected to a pipe on the wall that is grounded.">
            <a:extLst>
              <a:ext uri="{FF2B5EF4-FFF2-40B4-BE49-F238E27FC236}">
                <a16:creationId xmlns:a16="http://schemas.microsoft.com/office/drawing/2014/main" id="{7A49EC5F-7798-6A42-8827-27D01D8CAB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86240" y="2546349"/>
            <a:ext cx="1893594" cy="2924551"/>
          </a:xfrm>
          <a:prstGeom prst="rect">
            <a:avLst/>
          </a:prstGeom>
        </p:spPr>
      </p:pic>
      <p:sp>
        <p:nvSpPr>
          <p:cNvPr id="9" name="TextBox 8" descr="Photo by Justrite Company&#13;&#10;"/>
          <p:cNvSpPr txBox="1"/>
          <p:nvPr/>
        </p:nvSpPr>
        <p:spPr>
          <a:xfrm>
            <a:off x="8776139" y="5473771"/>
            <a:ext cx="2939614" cy="369332"/>
          </a:xfrm>
          <a:prstGeom prst="rect">
            <a:avLst/>
          </a:prstGeom>
          <a:noFill/>
        </p:spPr>
        <p:txBody>
          <a:bodyPr wrap="square" rtlCol="0">
            <a:spAutoFit/>
          </a:bodyPr>
          <a:lstStyle/>
          <a:p>
            <a:r>
              <a:rPr lang="es-ES_tradnl" dirty="0"/>
              <a:t>Foto por Justrite Company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AMMABLE STORAGE REQUIREMENTS"/>
          <p:cNvSpPr>
            <a:spLocks noGrp="1"/>
          </p:cNvSpPr>
          <p:nvPr>
            <p:ph type="title"/>
          </p:nvPr>
        </p:nvSpPr>
        <p:spPr>
          <a:xfrm>
            <a:off x="386330" y="753228"/>
            <a:ext cx="9462519" cy="1080938"/>
          </a:xfrm>
        </p:spPr>
        <p:txBody>
          <a:bodyPr>
            <a:normAutofit fontScale="90000"/>
          </a:bodyPr>
          <a:lstStyle/>
          <a:p>
            <a:r>
              <a:rPr lang="es-ES_tradnl" sz="4000" b="1" dirty="0"/>
              <a:t>REQUISITOS DE ALMACENAMIENTO DE MATERIALES INFLAMABLES</a:t>
            </a:r>
          </a:p>
        </p:txBody>
      </p:sp>
      <p:sp>
        <p:nvSpPr>
          <p:cNvPr id="3" name="Content Placeholder 2" descr="Not more than 60 gallons of Category 1, 2 or 3 flammable liquids can be stored in a cabinet. Not more than 120 gallons of Category 4 flammable liquids can be stored in a storage cabinet. Materials that will react with water cannot be stored in the same room with flammable liquids.&#13;&#10;"/>
          <p:cNvSpPr>
            <a:spLocks noGrp="1"/>
          </p:cNvSpPr>
          <p:nvPr>
            <p:ph idx="1"/>
          </p:nvPr>
        </p:nvSpPr>
        <p:spPr>
          <a:xfrm>
            <a:off x="693420" y="2255593"/>
            <a:ext cx="10533380" cy="3599316"/>
          </a:xfrm>
        </p:spPr>
        <p:txBody>
          <a:bodyPr>
            <a:noAutofit/>
          </a:bodyPr>
          <a:lstStyle/>
          <a:p>
            <a:r>
              <a:rPr lang="es-ES_tradnl" sz="3200" dirty="0"/>
              <a:t>En un gabinete no se puede almacenar más de 60 galones de líquidos inflamables de categoría 1,2, o 3</a:t>
            </a:r>
          </a:p>
          <a:p>
            <a:r>
              <a:rPr lang="es-ES_tradnl" sz="3200" dirty="0"/>
              <a:t>En un gabinete no se pueden almacenar más de 120 galones de líquidos inflamables de categoría 4</a:t>
            </a:r>
          </a:p>
          <a:p>
            <a:r>
              <a:rPr lang="es-ES_tradnl" sz="3200" dirty="0"/>
              <a:t>Los materiales que reaccionan con el agua no se pueden almacenar en la misma habitación de los líquidos inflamables.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essy shop. In the background, there is a tall stack of tires and auto body pieces learning against a large set of wooden shelves. Bottles of chemicals are stacked haphazardly on a work bench. Tools and engine parts are strewn on the floor.">
            <a:extLst>
              <a:ext uri="{FF2B5EF4-FFF2-40B4-BE49-F238E27FC236}">
                <a16:creationId xmlns:a16="http://schemas.microsoft.com/office/drawing/2014/main" id="{6CBBC21F-19EA-C040-AD87-C8E4E6864523}"/>
              </a:ext>
            </a:extLst>
          </p:cNvPr>
          <p:cNvPicPr>
            <a:picLocks noChangeAspect="1"/>
          </p:cNvPicPr>
          <p:nvPr/>
        </p:nvPicPr>
        <p:blipFill rotWithShape="1">
          <a:blip r:embed="rId3">
            <a:extLst>
              <a:ext uri="{28A0092B-C50C-407E-A947-70E740481C1C}">
                <a14:useLocalDpi xmlns:a14="http://schemas.microsoft.com/office/drawing/2010/main"/>
              </a:ext>
            </a:extLst>
          </a:blip>
          <a:srcRect r="1147" b="9820"/>
          <a:stretch/>
        </p:blipFill>
        <p:spPr>
          <a:xfrm>
            <a:off x="0" y="0"/>
            <a:ext cx="11887200" cy="6362213"/>
          </a:xfrm>
          <a:prstGeom prst="rect">
            <a:avLst/>
          </a:prstGeom>
        </p:spPr>
      </p:pic>
      <p:sp>
        <p:nvSpPr>
          <p:cNvPr id="2" name="Title 1" descr="MITIGATION STRATEGY 3: MAINTAIN A CLEAN SHOP"/>
          <p:cNvSpPr>
            <a:spLocks noGrp="1"/>
          </p:cNvSpPr>
          <p:nvPr>
            <p:ph type="title"/>
          </p:nvPr>
        </p:nvSpPr>
        <p:spPr>
          <a:xfrm>
            <a:off x="-1" y="582871"/>
            <a:ext cx="7010401" cy="677108"/>
          </a:xfrm>
          <a:solidFill>
            <a:schemeClr val="tx1">
              <a:alpha val="95000"/>
            </a:schemeClr>
          </a:solidFill>
          <a:ln>
            <a:solidFill>
              <a:schemeClr val="bg1"/>
            </a:solidFill>
          </a:ln>
        </p:spPr>
        <p:txBody>
          <a:bodyPr>
            <a:normAutofit fontScale="90000"/>
          </a:bodyPr>
          <a:lstStyle/>
          <a:p>
            <a:pPr marL="236538"/>
            <a:r>
              <a:rPr lang="es-ES_tradnl" sz="4000" b="1" dirty="0">
                <a:solidFill>
                  <a:schemeClr val="bg1"/>
                </a:solidFill>
              </a:rPr>
              <a:t>MANTENER UN TALLER LIMPIO</a:t>
            </a:r>
          </a:p>
        </p:txBody>
      </p:sp>
      <p:sp>
        <p:nvSpPr>
          <p:cNvPr id="6" name="TextBox 5"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D8930341-43AC-7343-BDCC-5BC975526741}"/>
              </a:ext>
            </a:extLst>
          </p:cNvPr>
          <p:cNvSpPr txBox="1"/>
          <p:nvPr/>
        </p:nvSpPr>
        <p:spPr>
          <a:xfrm>
            <a:off x="0" y="6180892"/>
            <a:ext cx="11887200" cy="677108"/>
          </a:xfrm>
          <a:prstGeom prst="rect">
            <a:avLst/>
          </a:prstGeom>
          <a:solidFill>
            <a:schemeClr val="tx1"/>
          </a:solidFill>
        </p:spPr>
        <p:txBody>
          <a:bodyPr wrap="square" lIns="182880" tIns="182880" rIns="182880" bIns="182880" rtlCol="0">
            <a:spAutoFit/>
          </a:bodyPr>
          <a:lstStyle/>
          <a:p>
            <a:pPr algn="ctr"/>
            <a:r>
              <a:rPr lang="es-ES_tradnl"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echnician servicing car brakes, and using a drip pan to prevent spills.">
            <a:extLst>
              <a:ext uri="{FF2B5EF4-FFF2-40B4-BE49-F238E27FC236}">
                <a16:creationId xmlns:a16="http://schemas.microsoft.com/office/drawing/2014/main" id="{5F41D82C-2EA8-0543-B03F-F6A45110941F}"/>
              </a:ext>
            </a:extLst>
          </p:cNvPr>
          <p:cNvPicPr>
            <a:picLocks noChangeAspect="1"/>
          </p:cNvPicPr>
          <p:nvPr/>
        </p:nvPicPr>
        <p:blipFill rotWithShape="1">
          <a:blip r:embed="rId3">
            <a:extLst>
              <a:ext uri="{28A0092B-C50C-407E-A947-70E740481C1C}">
                <a14:useLocalDpi xmlns:a14="http://schemas.microsoft.com/office/drawing/2010/main"/>
              </a:ext>
            </a:extLst>
          </a:blip>
          <a:srcRect t="4745" r="1333" b="9495"/>
          <a:stretch/>
        </p:blipFill>
        <p:spPr>
          <a:xfrm>
            <a:off x="-49822" y="1"/>
            <a:ext cx="11887200" cy="6858000"/>
          </a:xfrm>
          <a:prstGeom prst="rect">
            <a:avLst/>
          </a:prstGeom>
        </p:spPr>
      </p:pic>
      <p:sp>
        <p:nvSpPr>
          <p:cNvPr id="2" name="Title 1" descr="MITIGATION STRATEGY 4: PREVENT SPILLS"/>
          <p:cNvSpPr>
            <a:spLocks noGrp="1"/>
          </p:cNvSpPr>
          <p:nvPr>
            <p:ph type="title"/>
          </p:nvPr>
        </p:nvSpPr>
        <p:spPr>
          <a:xfrm>
            <a:off x="-49824" y="660247"/>
            <a:ext cx="6349024" cy="677108"/>
          </a:xfrm>
          <a:solidFill>
            <a:schemeClr val="tx1">
              <a:alpha val="95000"/>
            </a:schemeClr>
          </a:solidFill>
          <a:ln>
            <a:solidFill>
              <a:schemeClr val="bg1"/>
            </a:solidFill>
          </a:ln>
        </p:spPr>
        <p:txBody>
          <a:bodyPr>
            <a:normAutofit fontScale="90000"/>
          </a:bodyPr>
          <a:lstStyle/>
          <a:p>
            <a:pPr marL="171450"/>
            <a:r>
              <a:rPr lang="es-ES_tradnl" sz="4000" b="1" dirty="0">
                <a:solidFill>
                  <a:schemeClr val="bg1"/>
                </a:solidFill>
              </a:rPr>
              <a:t>PREVENCIÓN DE DERRAMES</a:t>
            </a:r>
          </a:p>
        </p:txBody>
      </p:sp>
      <p:sp>
        <p:nvSpPr>
          <p:cNvPr id="5" name="TextBox 4"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EE8CC170-5320-A549-A4EA-9CFD7E4D1AA6}"/>
              </a:ext>
            </a:extLst>
          </p:cNvPr>
          <p:cNvSpPr txBox="1"/>
          <p:nvPr/>
        </p:nvSpPr>
        <p:spPr>
          <a:xfrm>
            <a:off x="-49823" y="6180891"/>
            <a:ext cx="11887200" cy="677108"/>
          </a:xfrm>
          <a:prstGeom prst="rect">
            <a:avLst/>
          </a:prstGeom>
          <a:solidFill>
            <a:schemeClr val="tx1"/>
          </a:solidFill>
        </p:spPr>
        <p:txBody>
          <a:bodyPr wrap="square" lIns="182880" tIns="182880" rIns="182880" bIns="182880" rtlCol="0">
            <a:spAutoFit/>
          </a:bodyPr>
          <a:lstStyle/>
          <a:p>
            <a:pPr algn="ctr"/>
            <a:r>
              <a:rPr lang="es-ES_tradnl"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VENT SPILLS (1)"/>
          <p:cNvSpPr>
            <a:spLocks noGrp="1"/>
          </p:cNvSpPr>
          <p:nvPr>
            <p:ph type="title"/>
          </p:nvPr>
        </p:nvSpPr>
        <p:spPr>
          <a:xfrm>
            <a:off x="299246" y="761718"/>
            <a:ext cx="8965494" cy="1080938"/>
          </a:xfrm>
        </p:spPr>
        <p:txBody>
          <a:bodyPr/>
          <a:lstStyle/>
          <a:p>
            <a:r>
              <a:rPr lang="es-ES_tradnl" sz="4000" b="1" dirty="0"/>
              <a:t>MÉTODOS PARA PREVENIR DERRAMES</a:t>
            </a:r>
            <a:endParaRPr lang="en-US" sz="4000" b="1" dirty="0"/>
          </a:p>
        </p:txBody>
      </p:sp>
      <p:sp>
        <p:nvSpPr>
          <p:cNvPr id="3" name="Content Placeholder 2" descr="Install splash guards and drip boards on tanks and faucets. Use roll up oil caddies and/or drip pans under vehicles to collect oil. Install spill basins and dikes in storage areas.&#13;&#10;"/>
          <p:cNvSpPr>
            <a:spLocks noGrp="1"/>
          </p:cNvSpPr>
          <p:nvPr>
            <p:ph idx="1"/>
          </p:nvPr>
        </p:nvSpPr>
        <p:spPr>
          <a:xfrm>
            <a:off x="693420" y="2198077"/>
            <a:ext cx="6621780" cy="3767292"/>
          </a:xfrm>
        </p:spPr>
        <p:txBody>
          <a:bodyPr>
            <a:noAutofit/>
          </a:bodyPr>
          <a:lstStyle/>
          <a:p>
            <a:pPr lvl="0"/>
            <a:r>
              <a:rPr lang="es-ES_tradnl" sz="2800" dirty="0"/>
              <a:t>Instale protectores contra salpicaduras y goteos en tanques y grifos. </a:t>
            </a:r>
          </a:p>
          <a:p>
            <a:pPr lvl="0"/>
            <a:r>
              <a:rPr lang="es-ES_tradnl" sz="2800" dirty="0"/>
              <a:t>Use contenedores de aceite enrollables y/o bandejas de goteo de bajo de los vehículos para recoger el aceite. </a:t>
            </a:r>
          </a:p>
          <a:p>
            <a:pPr lvl="0"/>
            <a:r>
              <a:rPr lang="es-ES_tradnl" sz="2800" dirty="0"/>
              <a:t>Instale depósitos de derrames y diques en las áreas de almacenamiento.</a:t>
            </a:r>
          </a:p>
        </p:txBody>
      </p:sp>
      <p:pic>
        <p:nvPicPr>
          <p:cNvPr id="6" name="Picture 5" descr="Oil being drained from a car into a bottle. The bottle is laying flat on top of a pad to prevent spills. A funnel guides the oil into the bottle. ">
            <a:extLst>
              <a:ext uri="{FF2B5EF4-FFF2-40B4-BE49-F238E27FC236}">
                <a16:creationId xmlns:a16="http://schemas.microsoft.com/office/drawing/2014/main" id="{A3AEA0AB-D5CA-D346-BEE5-6BCB98149A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34139" y="2587925"/>
            <a:ext cx="3572204" cy="26688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VENT SPILLS (2)"/>
          <p:cNvSpPr>
            <a:spLocks noGrp="1"/>
          </p:cNvSpPr>
          <p:nvPr>
            <p:ph type="title"/>
          </p:nvPr>
        </p:nvSpPr>
        <p:spPr>
          <a:xfrm>
            <a:off x="495188" y="786870"/>
            <a:ext cx="8965494" cy="1080938"/>
          </a:xfrm>
        </p:spPr>
        <p:txBody>
          <a:bodyPr>
            <a:normAutofit fontScale="90000"/>
          </a:bodyPr>
          <a:lstStyle/>
          <a:p>
            <a:r>
              <a:rPr lang="es-ES_tradnl" sz="4000" b="1" dirty="0"/>
              <a:t>MÉTODOS ADICIONALES PARA PREVENIR DERRAMES</a:t>
            </a:r>
          </a:p>
        </p:txBody>
      </p:sp>
      <p:pic>
        <p:nvPicPr>
          <p:cNvPr id="6" name="Picture 5" descr="Used motor oil being poured into a container. A funnel is being used to prevent spills.">
            <a:extLst>
              <a:ext uri="{FF2B5EF4-FFF2-40B4-BE49-F238E27FC236}">
                <a16:creationId xmlns:a16="http://schemas.microsoft.com/office/drawing/2014/main" id="{D24BBC23-8ADC-9F48-981D-B31F675A0D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2951" y="2590658"/>
            <a:ext cx="3138098" cy="2817156"/>
          </a:xfrm>
          <a:prstGeom prst="rect">
            <a:avLst/>
          </a:prstGeom>
        </p:spPr>
      </p:pic>
      <p:sp>
        <p:nvSpPr>
          <p:cNvPr id="3" name="Content Placeholder 2" descr="Store engines on shallow trays or in heavy duty totes. Use pump &amp; spigot for dispensing bulk product. Store materials near point of use to avoid spills while transporting them.&#13;&#10;"/>
          <p:cNvSpPr>
            <a:spLocks noGrp="1"/>
          </p:cNvSpPr>
          <p:nvPr>
            <p:ph idx="1"/>
          </p:nvPr>
        </p:nvSpPr>
        <p:spPr>
          <a:xfrm>
            <a:off x="4305300" y="2298773"/>
            <a:ext cx="6838949" cy="3980107"/>
          </a:xfrm>
        </p:spPr>
        <p:txBody>
          <a:bodyPr>
            <a:noAutofit/>
          </a:bodyPr>
          <a:lstStyle/>
          <a:p>
            <a:pPr lvl="0">
              <a:lnSpc>
                <a:spcPct val="100000"/>
              </a:lnSpc>
            </a:pPr>
            <a:r>
              <a:rPr lang="en-US" sz="3200" dirty="0"/>
              <a:t>Store engines on shallow trays or in heavy duty totes</a:t>
            </a:r>
          </a:p>
          <a:p>
            <a:pPr>
              <a:lnSpc>
                <a:spcPct val="100000"/>
              </a:lnSpc>
            </a:pPr>
            <a:r>
              <a:rPr lang="en-US" sz="3200" dirty="0"/>
              <a:t>Use pump &amp; spigot for dispensing bulk product </a:t>
            </a:r>
          </a:p>
          <a:p>
            <a:pPr>
              <a:lnSpc>
                <a:spcPct val="100000"/>
              </a:lnSpc>
            </a:pPr>
            <a:r>
              <a:rPr lang="en-US" sz="3200" dirty="0"/>
              <a:t>Store materials near point of use to avoid spills while transporting them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LEAN UP SPILLS PROMPTLY (1)"/>
          <p:cNvSpPr>
            <a:spLocks noGrp="1"/>
          </p:cNvSpPr>
          <p:nvPr>
            <p:ph type="title"/>
          </p:nvPr>
        </p:nvSpPr>
        <p:spPr>
          <a:xfrm>
            <a:off x="434459" y="753228"/>
            <a:ext cx="8965494" cy="1080938"/>
          </a:xfrm>
        </p:spPr>
        <p:txBody>
          <a:bodyPr>
            <a:normAutofit/>
          </a:bodyPr>
          <a:lstStyle/>
          <a:p>
            <a:r>
              <a:rPr lang="es-ES_tradnl" sz="4000" b="1" dirty="0"/>
              <a:t>LIMPIAR DERRAMES INMEDIATAMENTE</a:t>
            </a:r>
          </a:p>
        </p:txBody>
      </p:sp>
      <p:sp>
        <p:nvSpPr>
          <p:cNvPr id="3" name="Content Placeholder 2" descr="1. Assess the risk&#13;&#10;2. Select personal protective equipment&#13;&#10;3. Confine the spill&#13;&#10;4. Stop the source&#13;&#10;5. Evaluate the incident and implement cleanup&#13;&#10;6. Decontaminate&#13;&#10;7. Complete required reports"/>
          <p:cNvSpPr>
            <a:spLocks noGrp="1"/>
          </p:cNvSpPr>
          <p:nvPr>
            <p:ph idx="1"/>
          </p:nvPr>
        </p:nvSpPr>
        <p:spPr>
          <a:xfrm>
            <a:off x="608318" y="2349572"/>
            <a:ext cx="7494276" cy="3978720"/>
          </a:xfrm>
        </p:spPr>
        <p:txBody>
          <a:bodyPr>
            <a:normAutofit fontScale="92500" lnSpcReduction="10000"/>
          </a:bodyPr>
          <a:lstStyle/>
          <a:p>
            <a:pPr marL="514350" indent="-514350">
              <a:buFont typeface="+mj-lt"/>
              <a:buAutoNum type="arabicPeriod"/>
            </a:pPr>
            <a:r>
              <a:rPr lang="es-ES_tradnl" sz="2800" dirty="0"/>
              <a:t>Evaluar el riesgo</a:t>
            </a:r>
          </a:p>
          <a:p>
            <a:pPr marL="514350" indent="-514350">
              <a:buFont typeface="+mj-lt"/>
              <a:buAutoNum type="arabicPeriod"/>
            </a:pPr>
            <a:r>
              <a:rPr lang="es-ES_tradnl" sz="2800" dirty="0"/>
              <a:t>Seleccionar el equipo de protección personal</a:t>
            </a:r>
          </a:p>
          <a:p>
            <a:pPr marL="514350" indent="-514350">
              <a:buFont typeface="+mj-lt"/>
              <a:buAutoNum type="arabicPeriod"/>
            </a:pPr>
            <a:r>
              <a:rPr lang="es-ES_tradnl" sz="2800" dirty="0"/>
              <a:t>Confinar el derrame</a:t>
            </a:r>
          </a:p>
          <a:p>
            <a:pPr marL="514350" indent="-514350">
              <a:buFont typeface="+mj-lt"/>
              <a:buAutoNum type="arabicPeriod"/>
            </a:pPr>
            <a:r>
              <a:rPr lang="es-ES_tradnl" sz="2800" dirty="0"/>
              <a:t>Detenga la fuente</a:t>
            </a:r>
          </a:p>
          <a:p>
            <a:pPr marL="514350" indent="-514350">
              <a:buFont typeface="+mj-lt"/>
              <a:buAutoNum type="arabicPeriod"/>
            </a:pPr>
            <a:r>
              <a:rPr lang="es-ES_tradnl" sz="2800" dirty="0"/>
              <a:t>Evaluar el incidente e implementar la limpieza</a:t>
            </a:r>
          </a:p>
          <a:p>
            <a:pPr marL="514350" indent="-514350">
              <a:buFont typeface="+mj-lt"/>
              <a:buAutoNum type="arabicPeriod"/>
            </a:pPr>
            <a:r>
              <a:rPr lang="es-ES_tradnl" sz="2800" dirty="0"/>
              <a:t>Descontaminar</a:t>
            </a:r>
          </a:p>
          <a:p>
            <a:pPr marL="514350" indent="-514350">
              <a:buFont typeface="+mj-lt"/>
              <a:buAutoNum type="arabicPeriod"/>
            </a:pPr>
            <a:r>
              <a:rPr lang="es-ES_tradnl" sz="2800" dirty="0"/>
              <a:t>Completar los reportes requeridos</a:t>
            </a:r>
          </a:p>
          <a:p>
            <a:pPr marL="514350" indent="-514350">
              <a:buNone/>
            </a:pPr>
            <a:endParaRPr lang="en-US" sz="3200" dirty="0"/>
          </a:p>
        </p:txBody>
      </p:sp>
      <p:pic>
        <p:nvPicPr>
          <p:cNvPr id="6" name="Picture 5" descr="This is a pciture of a used motor oil spill.">
            <a:extLst>
              <a:ext uri="{FF2B5EF4-FFF2-40B4-BE49-F238E27FC236}">
                <a16:creationId xmlns:a16="http://schemas.microsoft.com/office/drawing/2014/main" id="{188FF6FB-B7B7-BA4D-99D5-3490966889DA}"/>
              </a:ext>
            </a:extLst>
          </p:cNvPr>
          <p:cNvPicPr>
            <a:picLocks noChangeAspect="1"/>
          </p:cNvPicPr>
          <p:nvPr/>
        </p:nvPicPr>
        <p:blipFill rotWithShape="1">
          <a:blip r:embed="rId3">
            <a:extLst>
              <a:ext uri="{28A0092B-C50C-407E-A947-70E740481C1C}">
                <a14:useLocalDpi xmlns:a14="http://schemas.microsoft.com/office/drawing/2010/main" val="0"/>
              </a:ext>
            </a:extLst>
          </a:blip>
          <a:srcRect l="11487"/>
          <a:stretch/>
        </p:blipFill>
        <p:spPr>
          <a:xfrm>
            <a:off x="8102594" y="2849533"/>
            <a:ext cx="3176288" cy="2394820"/>
          </a:xfrm>
          <a:prstGeom prst="rect">
            <a:avLst/>
          </a:prstGeom>
          <a:effectLst>
            <a:softEdge rad="63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LEAN UP SPILLS PROMPTLY (2)"/>
          <p:cNvSpPr>
            <a:spLocks noGrp="1"/>
          </p:cNvSpPr>
          <p:nvPr>
            <p:ph type="title"/>
          </p:nvPr>
        </p:nvSpPr>
        <p:spPr>
          <a:xfrm>
            <a:off x="450501" y="753228"/>
            <a:ext cx="8965494" cy="1080938"/>
          </a:xfrm>
        </p:spPr>
        <p:txBody>
          <a:bodyPr>
            <a:normAutofit fontScale="90000"/>
          </a:bodyPr>
          <a:lstStyle/>
          <a:p>
            <a:r>
              <a:rPr lang="es-ES_tradnl" sz="4000" b="1" cap="all" dirty="0"/>
              <a:t>tener materiales de control de derrames</a:t>
            </a:r>
          </a:p>
        </p:txBody>
      </p:sp>
      <p:sp>
        <p:nvSpPr>
          <p:cNvPr id="8" name="TextBox 7" descr="Fuel and oil spill kit from Oil Eater&#13;&#10;"/>
          <p:cNvSpPr txBox="1"/>
          <p:nvPr/>
        </p:nvSpPr>
        <p:spPr>
          <a:xfrm>
            <a:off x="570738" y="2137350"/>
            <a:ext cx="4876656" cy="400110"/>
          </a:xfrm>
          <a:prstGeom prst="rect">
            <a:avLst/>
          </a:prstGeom>
          <a:noFill/>
        </p:spPr>
        <p:txBody>
          <a:bodyPr wrap="none" rtlCol="0">
            <a:spAutoFit/>
          </a:bodyPr>
          <a:lstStyle/>
          <a:p>
            <a:r>
              <a:rPr lang="es-ES_tradnl" sz="2000" dirty="0"/>
              <a:t>Oil Eater equipo de combustible y aceite</a:t>
            </a:r>
          </a:p>
        </p:txBody>
      </p:sp>
      <p:sp>
        <p:nvSpPr>
          <p:cNvPr id="9" name="TextBox 8" descr="Battery acid spill kit from Enpac&#13;&#10;"/>
          <p:cNvSpPr txBox="1"/>
          <p:nvPr/>
        </p:nvSpPr>
        <p:spPr>
          <a:xfrm>
            <a:off x="5623218" y="2109799"/>
            <a:ext cx="5769528" cy="400110"/>
          </a:xfrm>
          <a:prstGeom prst="rect">
            <a:avLst/>
          </a:prstGeom>
          <a:noFill/>
        </p:spPr>
        <p:txBody>
          <a:bodyPr wrap="none" rtlCol="0">
            <a:spAutoFit/>
          </a:bodyPr>
          <a:lstStyle/>
          <a:p>
            <a:r>
              <a:rPr lang="es-ES_tradnl" sz="2000" dirty="0"/>
              <a:t>Enpac equipo para derrames de ácido de batería</a:t>
            </a:r>
          </a:p>
        </p:txBody>
      </p:sp>
      <p:pic>
        <p:nvPicPr>
          <p:cNvPr id="11" name="Picture 10" descr="Spill cleanup kit. Bags to contain a spill, adsorbent, personal protective equipment and a bucket to put the used bags and adsorbent pads.">
            <a:extLst>
              <a:ext uri="{FF2B5EF4-FFF2-40B4-BE49-F238E27FC236}">
                <a16:creationId xmlns:a16="http://schemas.microsoft.com/office/drawing/2014/main" id="{E6F6CBBD-03D6-8B4C-9878-C86A50740A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402" y="2537460"/>
            <a:ext cx="3822196" cy="3230206"/>
          </a:xfrm>
          <a:prstGeom prst="rect">
            <a:avLst/>
          </a:prstGeom>
        </p:spPr>
      </p:pic>
      <p:pic>
        <p:nvPicPr>
          <p:cNvPr id="6" name="Picture 5" descr="Spill cleanup kit. Bags to contain a spill, adsorbent, personal protective equipment and a bucket to put the used bags and adsorbent pads.">
            <a:extLst>
              <a:ext uri="{FF2B5EF4-FFF2-40B4-BE49-F238E27FC236}">
                <a16:creationId xmlns:a16="http://schemas.microsoft.com/office/drawing/2014/main" id="{E7F539D2-CEFD-DC46-B02F-80A49ED44B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9487" y="2509909"/>
            <a:ext cx="4176991" cy="32302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1: OVERVIEW OF FIRE PREVENTION PLAN"/>
          <p:cNvSpPr>
            <a:spLocks noGrp="1"/>
          </p:cNvSpPr>
          <p:nvPr>
            <p:ph type="title"/>
          </p:nvPr>
        </p:nvSpPr>
        <p:spPr>
          <a:xfrm>
            <a:off x="365760" y="785312"/>
            <a:ext cx="9001760" cy="1059806"/>
          </a:xfrm>
          <a:noFill/>
        </p:spPr>
        <p:txBody>
          <a:bodyPr>
            <a:noAutofit/>
          </a:bodyPr>
          <a:lstStyle/>
          <a:p>
            <a:r>
              <a:rPr lang="es-ES_tradnl" sz="4000" b="1" dirty="0"/>
              <a:t>DESCRIPCIÓN DEL PLAN DE PREVENCIÓN DE INCENDIOS</a:t>
            </a:r>
          </a:p>
        </p:txBody>
      </p:sp>
      <p:pic>
        <p:nvPicPr>
          <p:cNvPr id="10" name="Content Placeholder 9" descr="A mechanic wearing overalls and holding a wrench. He is standing under a car on a lift.">
            <a:extLst>
              <a:ext uri="{FF2B5EF4-FFF2-40B4-BE49-F238E27FC236}">
                <a16:creationId xmlns:a16="http://schemas.microsoft.com/office/drawing/2014/main" id="{DF7733E7-9DA0-BA49-907D-AAA24DEA809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30691" y="2461277"/>
            <a:ext cx="2625817" cy="3314861"/>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ION STRATEGY 6: HANDLE WASTES SAFELY"/>
          <p:cNvSpPr>
            <a:spLocks noGrp="1"/>
          </p:cNvSpPr>
          <p:nvPr>
            <p:ph type="title"/>
          </p:nvPr>
        </p:nvSpPr>
        <p:spPr>
          <a:xfrm>
            <a:off x="516960" y="753229"/>
            <a:ext cx="8965494" cy="1080938"/>
          </a:xfrm>
        </p:spPr>
        <p:txBody>
          <a:bodyPr>
            <a:normAutofit fontScale="90000"/>
          </a:bodyPr>
          <a:lstStyle/>
          <a:p>
            <a:r>
              <a:rPr lang="es-ES_tradnl" sz="4000" b="1" dirty="0"/>
              <a:t>ALMACENAR Y MANEJAR LOS RESIDUOS CON SEGURIDAD</a:t>
            </a:r>
          </a:p>
        </p:txBody>
      </p:sp>
      <p:pic>
        <p:nvPicPr>
          <p:cNvPr id="12" name="Picture 11" descr="The safe handling of used motor oil. The technician is using a funnel to pour the used oil into a barrel. The barrel is sitting on a special pallet to prevent corrosion from the concrete floor.">
            <a:extLst>
              <a:ext uri="{FF2B5EF4-FFF2-40B4-BE49-F238E27FC236}">
                <a16:creationId xmlns:a16="http://schemas.microsoft.com/office/drawing/2014/main" id="{07E83D2F-C732-054F-AEC1-D2FDC1728C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1740" y="2379594"/>
            <a:ext cx="3683719" cy="327114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NDLE WASTES SAFELY"/>
          <p:cNvSpPr>
            <a:spLocks noGrp="1"/>
          </p:cNvSpPr>
          <p:nvPr>
            <p:ph type="title"/>
          </p:nvPr>
        </p:nvSpPr>
        <p:spPr>
          <a:xfrm>
            <a:off x="426440" y="753228"/>
            <a:ext cx="8965494" cy="1080938"/>
          </a:xfrm>
        </p:spPr>
        <p:txBody>
          <a:bodyPr>
            <a:normAutofit fontScale="90000"/>
          </a:bodyPr>
          <a:lstStyle/>
          <a:p>
            <a:r>
              <a:rPr lang="es-ES_tradnl" sz="4000" b="1" dirty="0"/>
              <a:t>MANEJAR LOS RESIDUOS CON SEGURIDAD</a:t>
            </a:r>
            <a:endParaRPr lang="en-US" sz="4000" b="1" dirty="0"/>
          </a:p>
        </p:txBody>
      </p:sp>
      <p:pic>
        <p:nvPicPr>
          <p:cNvPr id="9" name="Picture 8" descr="A black 55 gallon drum">
            <a:extLst>
              <a:ext uri="{FF2B5EF4-FFF2-40B4-BE49-F238E27FC236}">
                <a16:creationId xmlns:a16="http://schemas.microsoft.com/office/drawing/2014/main" id="{A0DC62B9-3C9F-D443-91EB-308B769E39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757" y="2436023"/>
            <a:ext cx="1244600" cy="2057400"/>
          </a:xfrm>
          <a:prstGeom prst="rect">
            <a:avLst/>
          </a:prstGeom>
        </p:spPr>
      </p:pic>
      <p:sp>
        <p:nvSpPr>
          <p:cNvPr id="3" name="Content Placeholder 2" descr="Drained waste fluids such as waste oil, antifreeze, and solvents are stored in separate drums or tanks. Waste oil and waste antifreeze are removed by licensed transporters. Oil filters are punctured and hot drained over waste oil drum, and recycled or disposed of properly."/>
          <p:cNvSpPr>
            <a:spLocks noGrp="1"/>
          </p:cNvSpPr>
          <p:nvPr>
            <p:ph idx="1"/>
          </p:nvPr>
        </p:nvSpPr>
        <p:spPr>
          <a:xfrm>
            <a:off x="1893312" y="2246885"/>
            <a:ext cx="9347200" cy="3857887"/>
          </a:xfrm>
        </p:spPr>
        <p:txBody>
          <a:bodyPr>
            <a:noAutofit/>
          </a:bodyPr>
          <a:lstStyle/>
          <a:p>
            <a:r>
              <a:rPr lang="es-ES_tradnl" sz="3200" dirty="0"/>
              <a:t>Los fluidos de desecho drenados como el aceite usado y anticongelantes, se almacenan en tambos separados</a:t>
            </a:r>
          </a:p>
          <a:p>
            <a:r>
              <a:rPr lang="es-ES_tradnl" sz="3200" dirty="0"/>
              <a:t>El aceite y anticongelante de desecho son retirados por transportistas autorizados</a:t>
            </a:r>
          </a:p>
          <a:p>
            <a:r>
              <a:rPr lang="es-ES_tradnl" sz="3200" dirty="0"/>
              <a:t>Los filtros de aceite se perforan y se drenan en caliente sobre el motor y se reciclan o desechan apropiadamente</a:t>
            </a: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ION STRATEGY 7: USE WATER-BASED DEGREASERS"/>
          <p:cNvSpPr>
            <a:spLocks noGrp="1"/>
          </p:cNvSpPr>
          <p:nvPr>
            <p:ph type="title"/>
          </p:nvPr>
        </p:nvSpPr>
        <p:spPr>
          <a:xfrm>
            <a:off x="365759" y="789897"/>
            <a:ext cx="8965494" cy="1080938"/>
          </a:xfrm>
        </p:spPr>
        <p:txBody>
          <a:bodyPr>
            <a:normAutofit fontScale="90000"/>
          </a:bodyPr>
          <a:lstStyle/>
          <a:p>
            <a:r>
              <a:rPr lang="es-ES_tradnl" sz="4000" b="1" dirty="0"/>
              <a:t>USE DE DESENGRASANTES A BASE DE AGUA</a:t>
            </a:r>
          </a:p>
        </p:txBody>
      </p:sp>
      <p:sp>
        <p:nvSpPr>
          <p:cNvPr id="3" name="Content Placeholder 2" descr="Water-based degreasers contain much lower VOC concentrations. Water-based degreasers are much less flammable. The EPA has certified Simple Green and WD-40 degreasers as Safer Choices."/>
          <p:cNvSpPr>
            <a:spLocks noGrp="1"/>
          </p:cNvSpPr>
          <p:nvPr>
            <p:ph idx="1"/>
          </p:nvPr>
        </p:nvSpPr>
        <p:spPr>
          <a:xfrm>
            <a:off x="642788" y="2281420"/>
            <a:ext cx="8411436" cy="3599316"/>
          </a:xfrm>
        </p:spPr>
        <p:txBody>
          <a:bodyPr>
            <a:noAutofit/>
          </a:bodyPr>
          <a:lstStyle/>
          <a:p>
            <a:r>
              <a:rPr lang="es-ES_tradnl" sz="3000" dirty="0">
                <a:latin typeface="Trebuchet MS" panose="020B0703020202090204" pitchFamily="34" charset="0"/>
              </a:rPr>
              <a:t>Contienen concentraciones muy bajas de COVs</a:t>
            </a:r>
          </a:p>
          <a:p>
            <a:r>
              <a:rPr lang="es-ES_tradnl" sz="3000" dirty="0">
                <a:latin typeface="Trebuchet MS" panose="020B0703020202090204" pitchFamily="34" charset="0"/>
              </a:rPr>
              <a:t>Son menos inflamables</a:t>
            </a:r>
          </a:p>
          <a:p>
            <a:r>
              <a:rPr lang="es-ES_tradnl" sz="3000" dirty="0">
                <a:latin typeface="Trebuchet MS" panose="020B0703020202090204" pitchFamily="34" charset="0"/>
                <a:cs typeface="Calibri" panose="020F0502020204030204" pitchFamily="34" charset="0"/>
              </a:rPr>
              <a:t>Están compuestos de agentes de limpieza incluyendo detergente, químicos alcalinos, microbios, o una combinación de estos </a:t>
            </a:r>
          </a:p>
          <a:p>
            <a:r>
              <a:rPr lang="es-ES_tradnl" sz="3000" dirty="0">
                <a:latin typeface="Trebuchet MS" panose="020B0703020202090204" pitchFamily="34" charset="0"/>
                <a:cs typeface="Calibri" panose="020F0502020204030204" pitchFamily="34" charset="0"/>
              </a:rPr>
              <a:t>Pueden ser utilizados en equipo convencional de lavado de partes</a:t>
            </a:r>
          </a:p>
        </p:txBody>
      </p:sp>
      <p:pic>
        <p:nvPicPr>
          <p:cNvPr id="7" name="Picture 6" descr="WD-40 degreaser">
            <a:extLst>
              <a:ext uri="{FF2B5EF4-FFF2-40B4-BE49-F238E27FC236}">
                <a16:creationId xmlns:a16="http://schemas.microsoft.com/office/drawing/2014/main" id="{F8DAB53C-D6A4-D242-B24E-5313ADDDB7BE}"/>
              </a:ext>
            </a:extLst>
          </p:cNvPr>
          <p:cNvPicPr>
            <a:picLocks noChangeAspect="1"/>
          </p:cNvPicPr>
          <p:nvPr/>
        </p:nvPicPr>
        <p:blipFill rotWithShape="1">
          <a:blip r:embed="rId3">
            <a:extLst>
              <a:ext uri="{28A0092B-C50C-407E-A947-70E740481C1C}">
                <a14:useLocalDpi xmlns:a14="http://schemas.microsoft.com/office/drawing/2010/main" val="0"/>
              </a:ext>
            </a:extLst>
          </a:blip>
          <a:srcRect t="2133" b="1507"/>
          <a:stretch/>
        </p:blipFill>
        <p:spPr>
          <a:xfrm>
            <a:off x="9316209" y="2281420"/>
            <a:ext cx="1618587" cy="34312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ION STRATEGY 8: USE A PARTS WASHER"/>
          <p:cNvSpPr>
            <a:spLocks noGrp="1"/>
          </p:cNvSpPr>
          <p:nvPr>
            <p:ph type="title"/>
          </p:nvPr>
        </p:nvSpPr>
        <p:spPr>
          <a:xfrm>
            <a:off x="370289" y="769270"/>
            <a:ext cx="8965494" cy="1080938"/>
          </a:xfrm>
        </p:spPr>
        <p:txBody>
          <a:bodyPr>
            <a:normAutofit/>
          </a:bodyPr>
          <a:lstStyle/>
          <a:p>
            <a:r>
              <a:rPr lang="es-ES_tradnl" sz="4000" b="1" dirty="0"/>
              <a:t>USE UNA LAVADORA DE PARTES</a:t>
            </a:r>
          </a:p>
        </p:txBody>
      </p:sp>
      <p:pic>
        <p:nvPicPr>
          <p:cNvPr id="6" name="Picture 5" descr="Six different types of parts washers.">
            <a:extLst>
              <a:ext uri="{FF2B5EF4-FFF2-40B4-BE49-F238E27FC236}">
                <a16:creationId xmlns:a16="http://schemas.microsoft.com/office/drawing/2014/main" id="{9849F8FD-2F44-8742-8568-06154A988F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6681" y="2109331"/>
            <a:ext cx="5213838" cy="390072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OF PARTS WASHERS"/>
          <p:cNvSpPr>
            <a:spLocks noGrp="1"/>
          </p:cNvSpPr>
          <p:nvPr>
            <p:ph type="title"/>
          </p:nvPr>
        </p:nvSpPr>
        <p:spPr>
          <a:xfrm>
            <a:off x="438150" y="760916"/>
            <a:ext cx="8965494" cy="1080938"/>
          </a:xfrm>
        </p:spPr>
        <p:txBody>
          <a:bodyPr>
            <a:normAutofit/>
          </a:bodyPr>
          <a:lstStyle/>
          <a:p>
            <a:r>
              <a:rPr lang="es-ES_tradnl" sz="4000" b="1" dirty="0"/>
              <a:t>TIPOS DE LAVADORA DE PARTES</a:t>
            </a:r>
            <a:endParaRPr lang="es-ES_tradnl" sz="4000" dirty="0"/>
          </a:p>
        </p:txBody>
      </p:sp>
      <p:sp>
        <p:nvSpPr>
          <p:cNvPr id="3" name="Content Placeholder 2" descr="There are three types of parts washers. Solvent-based parts washers use solvents to dissolve oil and grease. Water-based parts washers use a detergent solution to scrub away oil and grease. Bio-remediation parts washers use bacteria that digest oil and grease."/>
          <p:cNvSpPr>
            <a:spLocks noGrp="1"/>
          </p:cNvSpPr>
          <p:nvPr>
            <p:ph idx="1"/>
          </p:nvPr>
        </p:nvSpPr>
        <p:spPr>
          <a:xfrm>
            <a:off x="438150" y="2146373"/>
            <a:ext cx="10953750" cy="3599316"/>
          </a:xfrm>
        </p:spPr>
        <p:txBody>
          <a:bodyPr>
            <a:noAutofit/>
          </a:bodyPr>
          <a:lstStyle/>
          <a:p>
            <a:pPr marL="0" indent="0">
              <a:lnSpc>
                <a:spcPct val="100000"/>
              </a:lnSpc>
              <a:spcAft>
                <a:spcPts val="600"/>
              </a:spcAft>
              <a:buNone/>
            </a:pPr>
            <a:r>
              <a:rPr lang="es-ES_tradnl" sz="2800" dirty="0"/>
              <a:t>Hay tres tipos de lavadoras para partes.</a:t>
            </a:r>
          </a:p>
          <a:p>
            <a:pPr>
              <a:lnSpc>
                <a:spcPct val="100000"/>
              </a:lnSpc>
            </a:pPr>
            <a:r>
              <a:rPr lang="es-ES_tradnl" sz="2800" b="1" dirty="0"/>
              <a:t>Las lavadoras de partes a base de solventes, </a:t>
            </a:r>
            <a:r>
              <a:rPr lang="es-ES_tradnl" sz="2800" dirty="0"/>
              <a:t>usan solventes para disolver la suciedad y la grasa.  </a:t>
            </a:r>
            <a:r>
              <a:rPr lang="es-ES_tradnl" sz="2800" b="1" dirty="0"/>
              <a:t> </a:t>
            </a:r>
            <a:endParaRPr lang="es-ES_tradnl" sz="2800" dirty="0"/>
          </a:p>
          <a:p>
            <a:pPr>
              <a:lnSpc>
                <a:spcPct val="100000"/>
              </a:lnSpc>
            </a:pPr>
            <a:r>
              <a:rPr lang="es-ES_tradnl" sz="2800" b="1" dirty="0"/>
              <a:t>Las lavadoras de partes a base de agua, </a:t>
            </a:r>
            <a:r>
              <a:rPr lang="es-ES_tradnl" sz="2800" dirty="0"/>
              <a:t>usan detergentes para eliminar la suciedad y la grasa.</a:t>
            </a:r>
            <a:r>
              <a:rPr lang="es-ES_tradnl" sz="2800" b="1" dirty="0"/>
              <a:t> </a:t>
            </a:r>
          </a:p>
          <a:p>
            <a:pPr>
              <a:lnSpc>
                <a:spcPct val="100000"/>
              </a:lnSpc>
            </a:pPr>
            <a:r>
              <a:rPr lang="es-ES_tradnl" sz="2800" b="1" dirty="0"/>
              <a:t>Las lavadoras de partes Bioremediación,</a:t>
            </a:r>
            <a:r>
              <a:rPr lang="es-ES_tradnl" sz="2800" dirty="0"/>
              <a:t> usan  bacteria para digerir el aceite y la grasa.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RAKE CLEANING CHALLENGE"/>
          <p:cNvSpPr>
            <a:spLocks noGrp="1"/>
          </p:cNvSpPr>
          <p:nvPr>
            <p:ph type="title"/>
          </p:nvPr>
        </p:nvSpPr>
        <p:spPr>
          <a:xfrm>
            <a:off x="530711" y="753228"/>
            <a:ext cx="8965494" cy="1080938"/>
          </a:xfrm>
        </p:spPr>
        <p:txBody>
          <a:bodyPr>
            <a:normAutofit/>
          </a:bodyPr>
          <a:lstStyle/>
          <a:p>
            <a:r>
              <a:rPr lang="es-ES_tradnl" sz="4000" b="1" dirty="0"/>
              <a:t>DESAFÍO DE LIMPIEZA DE FRENOS</a:t>
            </a:r>
          </a:p>
        </p:txBody>
      </p:sp>
      <p:sp>
        <p:nvSpPr>
          <p:cNvPr id="3" name="Content Placeholder 2" descr="“Non-flammable” brake cleaning products may contain chlorinated compounds, which are toxic and harmful to the environment. Non-chlorinated brake cleaners are much more flammable. Many auto shops use parts washers to clean brakes."/>
          <p:cNvSpPr>
            <a:spLocks noGrp="1"/>
          </p:cNvSpPr>
          <p:nvPr>
            <p:ph idx="1"/>
          </p:nvPr>
        </p:nvSpPr>
        <p:spPr>
          <a:xfrm>
            <a:off x="691131" y="2205328"/>
            <a:ext cx="10128882" cy="3748431"/>
          </a:xfrm>
        </p:spPr>
        <p:txBody>
          <a:bodyPr>
            <a:normAutofit/>
          </a:bodyPr>
          <a:lstStyle/>
          <a:p>
            <a:pPr>
              <a:lnSpc>
                <a:spcPct val="100000"/>
              </a:lnSpc>
            </a:pPr>
            <a:r>
              <a:rPr lang="es-ES_tradnl" sz="3200" dirty="0"/>
              <a:t>Los productos de limpieza de frenos “No inflamables” pueden contener compuestos clorados, que son tóxicos y dañinos para el medio ambiente</a:t>
            </a:r>
          </a:p>
          <a:p>
            <a:pPr>
              <a:lnSpc>
                <a:spcPct val="100000"/>
              </a:lnSpc>
            </a:pPr>
            <a:r>
              <a:rPr lang="es-ES_tradnl" sz="3200" dirty="0"/>
              <a:t>Los limpiadores de freno “No clorados” son muy inflamables</a:t>
            </a:r>
          </a:p>
          <a:p>
            <a:pPr>
              <a:lnSpc>
                <a:spcPct val="100000"/>
              </a:lnSpc>
            </a:pPr>
            <a:r>
              <a:rPr lang="es-ES_tradnl" sz="3200" dirty="0"/>
              <a:t>Muchos talleres usan lavadora de partes para limpiar los frenos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ION STRATEGY 9: STORE USED SHOP RAGS SAFELY"/>
          <p:cNvSpPr>
            <a:spLocks noGrp="1"/>
          </p:cNvSpPr>
          <p:nvPr>
            <p:ph type="title"/>
          </p:nvPr>
        </p:nvSpPr>
        <p:spPr>
          <a:xfrm>
            <a:off x="434457" y="748131"/>
            <a:ext cx="8965494" cy="1080938"/>
          </a:xfrm>
        </p:spPr>
        <p:txBody>
          <a:bodyPr/>
          <a:lstStyle/>
          <a:p>
            <a:r>
              <a:rPr lang="es-ES_tradnl" b="1" cap="all" dirty="0"/>
              <a:t>Almacenar de Manera Segura los Trapos Usados</a:t>
            </a:r>
            <a:endParaRPr lang="es-ES_tradnl" cap="all" dirty="0"/>
          </a:p>
        </p:txBody>
      </p:sp>
      <p:sp>
        <p:nvSpPr>
          <p:cNvPr id="3" name="Content Placeholder 2" descr="Oily rags can spontaneously combust even without an ignition source. Place used shop rags in a special  air tight container. In many jurisdictions, cloth shop rags can be laundered and reused."/>
          <p:cNvSpPr>
            <a:spLocks noGrp="1"/>
          </p:cNvSpPr>
          <p:nvPr>
            <p:ph idx="1"/>
          </p:nvPr>
        </p:nvSpPr>
        <p:spPr>
          <a:xfrm>
            <a:off x="693422" y="2162629"/>
            <a:ext cx="7021828" cy="3805034"/>
          </a:xfrm>
        </p:spPr>
        <p:txBody>
          <a:bodyPr>
            <a:normAutofit/>
          </a:bodyPr>
          <a:lstStyle/>
          <a:p>
            <a:pPr>
              <a:lnSpc>
                <a:spcPct val="100000"/>
              </a:lnSpc>
            </a:pPr>
            <a:r>
              <a:rPr lang="es-ES_tradnl" sz="3200" dirty="0"/>
              <a:t>Los trapos aceitosos pueden arder espontáneamente incluso sin una fuente de combustión. </a:t>
            </a:r>
          </a:p>
          <a:p>
            <a:pPr>
              <a:lnSpc>
                <a:spcPct val="100000"/>
              </a:lnSpc>
            </a:pPr>
            <a:r>
              <a:rPr lang="es-ES_tradnl" sz="3200" dirty="0"/>
              <a:t>Coloque los trapos usados en un contenedor hermético especial</a:t>
            </a:r>
          </a:p>
          <a:p>
            <a:pPr>
              <a:lnSpc>
                <a:spcPct val="100000"/>
              </a:lnSpc>
            </a:pPr>
            <a:r>
              <a:rPr lang="es-ES_tradnl" sz="3200" dirty="0">
                <a:latin typeface="Calibri" panose="020F0502020204030204" pitchFamily="34" charset="0"/>
                <a:cs typeface="Calibri" panose="020F0502020204030204" pitchFamily="34" charset="0"/>
              </a:rPr>
              <a:t>En muchas jurisdicciones los trapos de tela se pueden lavar y reutilizar</a:t>
            </a:r>
            <a:endParaRPr lang="es-ES_tradnl" sz="3200" dirty="0"/>
          </a:p>
        </p:txBody>
      </p:sp>
      <p:pic>
        <p:nvPicPr>
          <p:cNvPr id="11" name="Picture 10" descr="A storage canister for used shop rags. A man is opening the canister by pressing a latch with his foot.">
            <a:extLst>
              <a:ext uri="{FF2B5EF4-FFF2-40B4-BE49-F238E27FC236}">
                <a16:creationId xmlns:a16="http://schemas.microsoft.com/office/drawing/2014/main" id="{5E4A55C6-512E-B643-9F7F-DACA603975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4668" y="2648400"/>
            <a:ext cx="2921000" cy="2921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very clean shop. On the left side, the front of a black car is on a lift. Against the wall on the right side is a desk and chair, a tool cabinet, a shop vacuum, and other equipment. The concrete floor is very clean.">
            <a:extLst>
              <a:ext uri="{FF2B5EF4-FFF2-40B4-BE49-F238E27FC236}">
                <a16:creationId xmlns:a16="http://schemas.microsoft.com/office/drawing/2014/main" id="{433E009B-D7BF-D741-9EBA-CD194A4F4B41}"/>
              </a:ext>
            </a:extLst>
          </p:cNvPr>
          <p:cNvPicPr>
            <a:picLocks noChangeAspect="1"/>
          </p:cNvPicPr>
          <p:nvPr/>
        </p:nvPicPr>
        <p:blipFill rotWithShape="1">
          <a:blip r:embed="rId3">
            <a:extLst>
              <a:ext uri="{28A0092B-C50C-407E-A947-70E740481C1C}">
                <a14:useLocalDpi xmlns:a14="http://schemas.microsoft.com/office/drawing/2010/main"/>
              </a:ext>
            </a:extLst>
          </a:blip>
          <a:srcRect r="2296" b="15040"/>
          <a:stretch/>
        </p:blipFill>
        <p:spPr>
          <a:xfrm>
            <a:off x="1" y="1"/>
            <a:ext cx="11887200" cy="6858000"/>
          </a:xfrm>
          <a:prstGeom prst="rect">
            <a:avLst/>
          </a:prstGeom>
        </p:spPr>
      </p:pic>
      <p:sp>
        <p:nvSpPr>
          <p:cNvPr id="2" name="Title 1" descr="REVIEW"/>
          <p:cNvSpPr>
            <a:spLocks noGrp="1"/>
          </p:cNvSpPr>
          <p:nvPr>
            <p:ph type="title"/>
          </p:nvPr>
        </p:nvSpPr>
        <p:spPr>
          <a:xfrm>
            <a:off x="0" y="710115"/>
            <a:ext cx="8636000" cy="676656"/>
          </a:xfrm>
          <a:solidFill>
            <a:schemeClr val="tx1">
              <a:alpha val="95000"/>
            </a:schemeClr>
          </a:solidFill>
          <a:ln>
            <a:solidFill>
              <a:schemeClr val="bg1"/>
            </a:solidFill>
          </a:ln>
        </p:spPr>
        <p:txBody>
          <a:bodyPr>
            <a:normAutofit fontScale="90000"/>
          </a:bodyPr>
          <a:lstStyle/>
          <a:p>
            <a:pPr marL="127000"/>
            <a:r>
              <a:rPr lang="es-ES_tradnl" sz="4000" b="1" dirty="0">
                <a:solidFill>
                  <a:schemeClr val="bg1"/>
                </a:solidFill>
              </a:rPr>
              <a:t>UN NEGOCIO MAS SEGURO Y EFICIENTE </a:t>
            </a:r>
          </a:p>
        </p:txBody>
      </p:sp>
      <p:sp>
        <p:nvSpPr>
          <p:cNvPr id="5" name="TextBox 4"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90E550C1-2A23-2C44-BC14-B5D2F05D5DB9}"/>
              </a:ext>
            </a:extLst>
          </p:cNvPr>
          <p:cNvSpPr txBox="1"/>
          <p:nvPr/>
        </p:nvSpPr>
        <p:spPr>
          <a:xfrm>
            <a:off x="0" y="6180892"/>
            <a:ext cx="11887200" cy="677108"/>
          </a:xfrm>
          <a:prstGeom prst="rect">
            <a:avLst/>
          </a:prstGeom>
          <a:solidFill>
            <a:schemeClr val="tx1"/>
          </a:solidFill>
        </p:spPr>
        <p:txBody>
          <a:bodyPr wrap="square" lIns="182880" tIns="182880" rIns="182880" bIns="182880" rtlCol="0">
            <a:spAutoFit/>
          </a:bodyPr>
          <a:lstStyle/>
          <a:p>
            <a:pPr algn="ctr"/>
            <a:r>
              <a:rPr lang="es-ES_tradnl"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utomobile repair shop on fire. The entire building is engulfed in flames, and there is a great deal of black smoke. The word &quot;auto&quot; is visible through the smoke.">
            <a:extLst>
              <a:ext uri="{FF2B5EF4-FFF2-40B4-BE49-F238E27FC236}">
                <a16:creationId xmlns:a16="http://schemas.microsoft.com/office/drawing/2014/main" id="{F2FB88F6-3451-E94E-B35C-D00AD48CBA7F}"/>
              </a:ext>
            </a:extLst>
          </p:cNvPr>
          <p:cNvPicPr>
            <a:picLocks noChangeAspect="1"/>
          </p:cNvPicPr>
          <p:nvPr/>
        </p:nvPicPr>
        <p:blipFill rotWithShape="1">
          <a:blip r:embed="rId3">
            <a:extLst>
              <a:ext uri="{28A0092B-C50C-407E-A947-70E740481C1C}">
                <a14:useLocalDpi xmlns:a14="http://schemas.microsoft.com/office/drawing/2010/main"/>
              </a:ext>
            </a:extLst>
          </a:blip>
          <a:srcRect l="-488" t="5992" r="5021" b="1956"/>
          <a:stretch/>
        </p:blipFill>
        <p:spPr>
          <a:xfrm>
            <a:off x="-63796" y="-1"/>
            <a:ext cx="11950995" cy="6624085"/>
          </a:xfrm>
          <a:prstGeom prst="rect">
            <a:avLst/>
          </a:prstGeom>
        </p:spPr>
      </p:pic>
      <p:sp>
        <p:nvSpPr>
          <p:cNvPr id="2" name="Title 1" descr="DEVASTATING SHOP FIRE"/>
          <p:cNvSpPr>
            <a:spLocks noGrp="1"/>
          </p:cNvSpPr>
          <p:nvPr>
            <p:ph type="title"/>
          </p:nvPr>
        </p:nvSpPr>
        <p:spPr>
          <a:xfrm>
            <a:off x="0" y="415403"/>
            <a:ext cx="8353586" cy="819151"/>
          </a:xfrm>
          <a:solidFill>
            <a:schemeClr val="tx1">
              <a:alpha val="95000"/>
            </a:schemeClr>
          </a:solidFill>
          <a:ln>
            <a:solidFill>
              <a:schemeClr val="bg1"/>
            </a:solidFill>
          </a:ln>
        </p:spPr>
        <p:txBody>
          <a:bodyPr>
            <a:normAutofit fontScale="90000"/>
          </a:bodyPr>
          <a:lstStyle/>
          <a:p>
            <a:r>
              <a:rPr lang="es-ES_tradnl" sz="4000" b="1" dirty="0">
                <a:solidFill>
                  <a:schemeClr val="bg1"/>
                </a:solidFill>
              </a:rPr>
              <a:t>DEVASTADOR INCENDIO EN UN TALLER</a:t>
            </a:r>
          </a:p>
        </p:txBody>
      </p:sp>
      <p:sp>
        <p:nvSpPr>
          <p:cNvPr id="5" name="TextBox 4" descr="November 2019, Lake Ronkonkoma, Long Island&#13;&#10;"/>
          <p:cNvSpPr txBox="1"/>
          <p:nvPr/>
        </p:nvSpPr>
        <p:spPr>
          <a:xfrm>
            <a:off x="8844132" y="521728"/>
            <a:ext cx="3043067" cy="646331"/>
          </a:xfrm>
          <a:prstGeom prst="rect">
            <a:avLst/>
          </a:prstGeom>
          <a:solidFill>
            <a:schemeClr val="tx1"/>
          </a:solidFill>
          <a:ln>
            <a:solidFill>
              <a:schemeClr val="bg1"/>
            </a:solidFill>
          </a:ln>
        </p:spPr>
        <p:txBody>
          <a:bodyPr wrap="square" rtlCol="0">
            <a:spAutoFit/>
          </a:bodyPr>
          <a:lstStyle/>
          <a:p>
            <a:r>
              <a:rPr lang="es-ES_tradnl" b="1" dirty="0">
                <a:solidFill>
                  <a:schemeClr val="bg1"/>
                </a:solidFill>
              </a:rPr>
              <a:t>Noviembre de 2019, Lake Ronkonkoma, Long Island</a:t>
            </a:r>
          </a:p>
        </p:txBody>
      </p:sp>
      <p:sp>
        <p:nvSpPr>
          <p:cNvPr id="10" name="TextBox 9"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7CCA4735-2570-C345-BC3A-A114FF2CCBC1}"/>
              </a:ext>
            </a:extLst>
          </p:cNvPr>
          <p:cNvSpPr txBox="1"/>
          <p:nvPr/>
        </p:nvSpPr>
        <p:spPr>
          <a:xfrm>
            <a:off x="1" y="6180892"/>
            <a:ext cx="11887200" cy="677108"/>
          </a:xfrm>
          <a:prstGeom prst="rect">
            <a:avLst/>
          </a:prstGeom>
          <a:solidFill>
            <a:schemeClr val="tx1"/>
          </a:solidFill>
        </p:spPr>
        <p:txBody>
          <a:bodyPr wrap="square" lIns="182880" tIns="182880" rIns="182880" bIns="182880" rtlCol="0">
            <a:spAutoFit/>
          </a:bodyPr>
          <a:lstStyle/>
          <a:p>
            <a:pPr algn="ctr"/>
            <a:r>
              <a:rPr lang="es-ES"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endParaRPr lang="en-US" sz="1000" i="1" dirty="0">
              <a:solidFill>
                <a:schemeClr val="bg1"/>
              </a:solidFill>
              <a:latin typeface="Trebuchet MS" panose="020B070302020209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n working on a car in an auto shop. The car is on a lift, and he is lying on a small, wheeled cart underneath the car.">
            <a:extLst>
              <a:ext uri="{FF2B5EF4-FFF2-40B4-BE49-F238E27FC236}">
                <a16:creationId xmlns:a16="http://schemas.microsoft.com/office/drawing/2014/main" id="{ED7545B4-3742-E343-81FD-B52E42151550}"/>
              </a:ext>
            </a:extLst>
          </p:cNvPr>
          <p:cNvPicPr>
            <a:picLocks noChangeAspect="1"/>
          </p:cNvPicPr>
          <p:nvPr/>
        </p:nvPicPr>
        <p:blipFill rotWithShape="1">
          <a:blip r:embed="rId3">
            <a:extLst>
              <a:ext uri="{28A0092B-C50C-407E-A947-70E740481C1C}">
                <a14:useLocalDpi xmlns:a14="http://schemas.microsoft.com/office/drawing/2010/main"/>
              </a:ext>
            </a:extLst>
          </a:blip>
          <a:srcRect t="11123" r="2273" b="6474"/>
          <a:stretch/>
        </p:blipFill>
        <p:spPr>
          <a:xfrm>
            <a:off x="0" y="0"/>
            <a:ext cx="11887200" cy="6682169"/>
          </a:xfrm>
          <a:prstGeom prst="rect">
            <a:avLst/>
          </a:prstGeom>
        </p:spPr>
      </p:pic>
      <p:sp>
        <p:nvSpPr>
          <p:cNvPr id="4" name="Title 3">
            <a:extLst>
              <a:ext uri="{FF2B5EF4-FFF2-40B4-BE49-F238E27FC236}">
                <a16:creationId xmlns:a16="http://schemas.microsoft.com/office/drawing/2014/main" id="{26C07D16-6A5D-0649-903A-EBBCFD21C965}"/>
              </a:ext>
            </a:extLst>
          </p:cNvPr>
          <p:cNvSpPr>
            <a:spLocks noGrp="1"/>
          </p:cNvSpPr>
          <p:nvPr>
            <p:ph type="title"/>
          </p:nvPr>
        </p:nvSpPr>
        <p:spPr>
          <a:xfrm>
            <a:off x="-1" y="628472"/>
            <a:ext cx="10994065" cy="677107"/>
          </a:xfrm>
          <a:solidFill>
            <a:schemeClr val="tx1"/>
          </a:solidFill>
        </p:spPr>
        <p:txBody>
          <a:bodyPr>
            <a:normAutofit fontScale="90000"/>
          </a:bodyPr>
          <a:lstStyle/>
          <a:p>
            <a:pPr>
              <a:lnSpc>
                <a:spcPct val="100000"/>
              </a:lnSpc>
            </a:pPr>
            <a:r>
              <a:rPr lang="es-ES_tradnl" b="1" dirty="0">
                <a:solidFill>
                  <a:schemeClr val="bg1"/>
                </a:solidFill>
              </a:rPr>
              <a:t>SEGURIDAD CONTRA INCENDIOS EN UN TALLER MECÁNICO</a:t>
            </a:r>
            <a:endParaRPr lang="es-ES_tradnl" dirty="0">
              <a:solidFill>
                <a:schemeClr val="bg1"/>
              </a:solidFill>
            </a:endParaRPr>
          </a:p>
        </p:txBody>
      </p:sp>
      <p:sp>
        <p:nvSpPr>
          <p:cNvPr id="10" name="TextBox 9"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4B617101-777D-0C4E-871E-AC24B955B810}"/>
              </a:ext>
            </a:extLst>
          </p:cNvPr>
          <p:cNvSpPr txBox="1"/>
          <p:nvPr/>
        </p:nvSpPr>
        <p:spPr>
          <a:xfrm>
            <a:off x="1" y="6180892"/>
            <a:ext cx="11887200" cy="677108"/>
          </a:xfrm>
          <a:prstGeom prst="rect">
            <a:avLst/>
          </a:prstGeom>
          <a:solidFill>
            <a:schemeClr val="tx1"/>
          </a:solidFill>
        </p:spPr>
        <p:txBody>
          <a:bodyPr wrap="square" lIns="182880" tIns="182880" rIns="182880" bIns="182880" rtlCol="0">
            <a:spAutoFit/>
          </a:bodyPr>
          <a:lstStyle/>
          <a:p>
            <a:pPr algn="ctr"/>
            <a:r>
              <a:rPr lang="es-ES_tradnl" sz="1000" i="1" dirty="0">
                <a:solidFill>
                  <a:schemeClr val="bg1"/>
                </a:solidFill>
                <a:latin typeface="Trebuchet MS" panose="020B070302020209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EMENTS OF A FIRE PREVENTION PLAN"/>
          <p:cNvSpPr>
            <a:spLocks noGrp="1"/>
          </p:cNvSpPr>
          <p:nvPr>
            <p:ph type="title"/>
          </p:nvPr>
        </p:nvSpPr>
        <p:spPr>
          <a:xfrm>
            <a:off x="266700" y="753228"/>
            <a:ext cx="9249259" cy="1080938"/>
          </a:xfrm>
        </p:spPr>
        <p:txBody>
          <a:bodyPr>
            <a:noAutofit/>
          </a:bodyPr>
          <a:lstStyle/>
          <a:p>
            <a:r>
              <a:rPr lang="es-ES_tradnl" sz="3800" b="1" dirty="0"/>
              <a:t>ELEMENTOS DE UN PLAN DE PREVENCIÓN DE INCENDIOS</a:t>
            </a:r>
          </a:p>
        </p:txBody>
      </p:sp>
      <p:pic>
        <p:nvPicPr>
          <p:cNvPr id="11" name="Picture 10" descr="A red fire extinguisher and yellow warning triangle sign with a black flame in the center.">
            <a:extLst>
              <a:ext uri="{FF2B5EF4-FFF2-40B4-BE49-F238E27FC236}">
                <a16:creationId xmlns:a16="http://schemas.microsoft.com/office/drawing/2014/main" id="{B832C03E-5FA0-7D4F-BEAB-E366C3E88E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2582141"/>
            <a:ext cx="2721511" cy="2721511"/>
          </a:xfrm>
          <a:prstGeom prst="rect">
            <a:avLst/>
          </a:prstGeom>
        </p:spPr>
      </p:pic>
      <p:sp>
        <p:nvSpPr>
          <p:cNvPr id="3" name="Content Placeholder 2" descr="1. Have a written plan&#13;&#10;2. Communicate the plan&#13;&#10;3. Install fire warning and suppression equipment&#13;&#10;4. Develop an emergency action plan&#13;&#10;5. Evaluate the shop for fire hazards&#13;&#10;6. Reduce or eliminate fire hazards&#13;&#10;"/>
          <p:cNvSpPr>
            <a:spLocks noGrp="1"/>
          </p:cNvSpPr>
          <p:nvPr>
            <p:ph idx="1"/>
          </p:nvPr>
        </p:nvSpPr>
        <p:spPr>
          <a:xfrm>
            <a:off x="3714750" y="2081226"/>
            <a:ext cx="7639050" cy="3723340"/>
          </a:xfrm>
        </p:spPr>
        <p:txBody>
          <a:bodyPr>
            <a:noAutofit/>
          </a:bodyPr>
          <a:lstStyle/>
          <a:p>
            <a:pPr marL="514350" indent="-514350">
              <a:buFont typeface="+mj-lt"/>
              <a:buAutoNum type="arabicPeriod"/>
            </a:pPr>
            <a:r>
              <a:rPr lang="es-ES_tradnl" sz="2800" dirty="0"/>
              <a:t>Ten un plan escrito</a:t>
            </a:r>
          </a:p>
          <a:p>
            <a:pPr marL="514350" indent="-514350">
              <a:buFont typeface="+mj-lt"/>
              <a:buAutoNum type="arabicPeriod"/>
            </a:pPr>
            <a:r>
              <a:rPr lang="es-ES_tradnl" sz="2800" dirty="0"/>
              <a:t>Comunica el plan</a:t>
            </a:r>
          </a:p>
          <a:p>
            <a:pPr marL="514350" indent="-514350">
              <a:buFont typeface="+mj-lt"/>
              <a:buAutoNum type="arabicPeriod"/>
            </a:pPr>
            <a:r>
              <a:rPr lang="es-ES_tradnl" sz="2800" dirty="0"/>
              <a:t>Instala equipos de prevención de incendios y equipo automático de rociadores</a:t>
            </a:r>
          </a:p>
          <a:p>
            <a:pPr marL="514350" indent="-514350">
              <a:buFont typeface="+mj-lt"/>
              <a:buAutoNum type="arabicPeriod"/>
            </a:pPr>
            <a:r>
              <a:rPr lang="es-ES_tradnl" sz="2800" dirty="0"/>
              <a:t>Desarrolle un plan de acción de emergencia</a:t>
            </a:r>
          </a:p>
          <a:p>
            <a:pPr marL="514350" indent="-514350">
              <a:buFont typeface="+mj-lt"/>
              <a:buAutoNum type="arabicPeriod"/>
            </a:pPr>
            <a:r>
              <a:rPr lang="es-ES_tradnl" sz="2800" dirty="0"/>
              <a:t>Evalúa los riesgos de incendio del taller</a:t>
            </a:r>
          </a:p>
          <a:p>
            <a:pPr marL="514350" indent="-514350">
              <a:buFont typeface="+mj-lt"/>
              <a:buAutoNum type="arabicPeriod"/>
            </a:pPr>
            <a:r>
              <a:rPr lang="es-ES_tradnl" sz="2800" dirty="0"/>
              <a:t>Reduce o elimina los riesgos de incendio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2: IDENTIFY FIRE HAZARDS IN YOUR SHOP"/>
          <p:cNvSpPr>
            <a:spLocks noGrp="1"/>
          </p:cNvSpPr>
          <p:nvPr>
            <p:ph type="title"/>
          </p:nvPr>
        </p:nvSpPr>
        <p:spPr>
          <a:xfrm>
            <a:off x="120315" y="753228"/>
            <a:ext cx="9656625" cy="1080938"/>
          </a:xfrm>
        </p:spPr>
        <p:txBody>
          <a:bodyPr>
            <a:noAutofit/>
          </a:bodyPr>
          <a:lstStyle/>
          <a:p>
            <a:r>
              <a:rPr lang="es-ES_tradnl" b="1" dirty="0"/>
              <a:t>IDENTIFICA LOS PELIGROS DE INCENDIO EN TU TALLER</a:t>
            </a:r>
            <a:endParaRPr lang="es-ES_tradnl" sz="3800" b="1" dirty="0"/>
          </a:p>
        </p:txBody>
      </p:sp>
      <p:pic>
        <p:nvPicPr>
          <p:cNvPr id="8" name="Picture 7" descr="A red fire car on a lift. A man in blue overalls in on his back under the car holding a wrench and working on the car.">
            <a:extLst>
              <a:ext uri="{FF2B5EF4-FFF2-40B4-BE49-F238E27FC236}">
                <a16:creationId xmlns:a16="http://schemas.microsoft.com/office/drawing/2014/main" id="{A0599EBA-9B34-F54C-B3C8-71245F28FE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7162" y="2517016"/>
            <a:ext cx="4642317" cy="30582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TRIANGLE"/>
          <p:cNvSpPr>
            <a:spLocks noGrp="1"/>
          </p:cNvSpPr>
          <p:nvPr>
            <p:ph type="title"/>
          </p:nvPr>
        </p:nvSpPr>
        <p:spPr>
          <a:xfrm>
            <a:off x="414373" y="753229"/>
            <a:ext cx="8965494" cy="1080937"/>
          </a:xfrm>
        </p:spPr>
        <p:txBody>
          <a:bodyPr>
            <a:normAutofit/>
          </a:bodyPr>
          <a:lstStyle/>
          <a:p>
            <a:r>
              <a:rPr lang="es-ES_tradnl" sz="4000" b="1" dirty="0"/>
              <a:t>TRIANGULO DE INCENDIO</a:t>
            </a:r>
            <a:endParaRPr lang="es-ES_tradnl" b="1" dirty="0"/>
          </a:p>
        </p:txBody>
      </p:sp>
      <p:pic>
        <p:nvPicPr>
          <p:cNvPr id="6" name="Picture 5" descr="A drawing of the fire triangle. The three sides are labeled Heat, Fuel, and Oxygen. There is a flame in the center of the triangle.">
            <a:extLst>
              <a:ext uri="{FF2B5EF4-FFF2-40B4-BE49-F238E27FC236}">
                <a16:creationId xmlns:a16="http://schemas.microsoft.com/office/drawing/2014/main" id="{EAE3D212-3B52-9546-B905-FB362B439B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4475" y="2563927"/>
            <a:ext cx="3192465" cy="2761482"/>
          </a:xfrm>
          <a:prstGeom prst="rect">
            <a:avLst/>
          </a:prstGeom>
        </p:spPr>
      </p:pic>
      <p:sp>
        <p:nvSpPr>
          <p:cNvPr id="3" name="Content Placeholder 2" descr="Fuel: Flammable liquids and gases; Combustibles such as paper; Used shop rags; Car interiors&#13;&#10;&#10;Ignition sources: Engines and Electrical equipment"/>
          <p:cNvSpPr>
            <a:spLocks noGrp="1"/>
          </p:cNvSpPr>
          <p:nvPr>
            <p:ph idx="1"/>
          </p:nvPr>
        </p:nvSpPr>
        <p:spPr>
          <a:xfrm>
            <a:off x="4897120" y="2092961"/>
            <a:ext cx="6811035" cy="3843229"/>
          </a:xfrm>
        </p:spPr>
        <p:txBody>
          <a:bodyPr>
            <a:noAutofit/>
          </a:bodyPr>
          <a:lstStyle/>
          <a:p>
            <a:pPr marL="514350" indent="-514350"/>
            <a:r>
              <a:rPr lang="es-ES_tradnl" sz="3200" dirty="0"/>
              <a:t>Combustible</a:t>
            </a:r>
          </a:p>
          <a:p>
            <a:pPr marL="971550" lvl="1" indent="-514350">
              <a:buFont typeface="Wingdings" pitchFamily="2" charset="2"/>
              <a:buChar char="Ø"/>
            </a:pPr>
            <a:r>
              <a:rPr lang="es-ES_tradnl" sz="2800" dirty="0"/>
              <a:t>Líquidos y gases inflamables</a:t>
            </a:r>
          </a:p>
          <a:p>
            <a:pPr marL="971550" lvl="1" indent="-514350">
              <a:buFont typeface="Wingdings" pitchFamily="2" charset="2"/>
              <a:buChar char="Ø"/>
            </a:pPr>
            <a:r>
              <a:rPr lang="es-ES_tradnl" sz="2800" dirty="0"/>
              <a:t>Combustibles como el papel</a:t>
            </a:r>
          </a:p>
          <a:p>
            <a:pPr marL="971550" lvl="1" indent="-514350">
              <a:buFont typeface="Wingdings" pitchFamily="2" charset="2"/>
              <a:buChar char="Ø"/>
            </a:pPr>
            <a:r>
              <a:rPr lang="es-ES_tradnl" sz="2800" dirty="0"/>
              <a:t>Trapos usados</a:t>
            </a:r>
          </a:p>
          <a:p>
            <a:pPr marL="971550" lvl="1" indent="-514350">
              <a:buFont typeface="Wingdings" pitchFamily="2" charset="2"/>
              <a:buChar char="Ø"/>
            </a:pPr>
            <a:r>
              <a:rPr lang="es-ES_tradnl" sz="2800" dirty="0"/>
              <a:t>Interiores de autos</a:t>
            </a:r>
          </a:p>
          <a:p>
            <a:pPr marL="514350" indent="-514350"/>
            <a:r>
              <a:rPr lang="es-ES_tradnl" sz="3200" dirty="0"/>
              <a:t>Fuentes de combustión </a:t>
            </a:r>
          </a:p>
          <a:p>
            <a:pPr marL="971550" lvl="1" indent="-514350">
              <a:buFont typeface="Wingdings" pitchFamily="2" charset="2"/>
              <a:buChar char="Ø"/>
            </a:pPr>
            <a:r>
              <a:rPr lang="es-ES_tradnl" sz="2800" dirty="0"/>
              <a:t>Motores</a:t>
            </a:r>
          </a:p>
          <a:p>
            <a:pPr marL="971550" lvl="1" indent="-514350">
              <a:buFont typeface="Wingdings" pitchFamily="2" charset="2"/>
              <a:buChar char="Ø"/>
            </a:pPr>
            <a:r>
              <a:rPr lang="es-ES_tradnl" sz="2800" dirty="0"/>
              <a:t>Eléctrico</a:t>
            </a:r>
            <a:r>
              <a:rPr lang="en-US" sz="28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PPING FIRE HAZARDS"/>
          <p:cNvSpPr>
            <a:spLocks noGrp="1"/>
          </p:cNvSpPr>
          <p:nvPr>
            <p:ph type="title"/>
          </p:nvPr>
        </p:nvSpPr>
        <p:spPr>
          <a:xfrm>
            <a:off x="386331" y="753228"/>
            <a:ext cx="8965494" cy="1080938"/>
          </a:xfrm>
        </p:spPr>
        <p:txBody>
          <a:bodyPr>
            <a:normAutofit/>
          </a:bodyPr>
          <a:lstStyle/>
          <a:p>
            <a:r>
              <a:rPr lang="es-ES_tradnl" sz="4000" b="1" dirty="0"/>
              <a:t>MAPA DE PELIGROS DE INCENDIO</a:t>
            </a:r>
          </a:p>
        </p:txBody>
      </p:sp>
      <p:pic>
        <p:nvPicPr>
          <p:cNvPr id="7" name="Picture 6" descr="A emergency action plan plot of a shop, showing the locations of  escape routes, fire extinguishers, and fire alarm.">
            <a:extLst>
              <a:ext uri="{FF2B5EF4-FFF2-40B4-BE49-F238E27FC236}">
                <a16:creationId xmlns:a16="http://schemas.microsoft.com/office/drawing/2014/main" id="{4AA3C488-AAFB-8F4D-A110-AAB797174F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9105" y="2314111"/>
            <a:ext cx="7368990" cy="3506836"/>
          </a:xfrm>
          <a:prstGeom prst="rect">
            <a:avLst/>
          </a:prstGeom>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{FC5C355A-C064-9A4B-A8D5-F382172F5334}tf10001057</Template>
  <TotalTime>38814</TotalTime>
  <Words>4873</Words>
  <Application>Microsoft Macintosh PowerPoint</Application>
  <PresentationFormat>Custom</PresentationFormat>
  <Paragraphs>311</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Wingdings</vt:lpstr>
      <vt:lpstr>Berlin</vt:lpstr>
      <vt:lpstr>SEGURIDAD CONTRA INCENDIOS EN TALLERES MECÁNICOS</vt:lpstr>
      <vt:lpstr>AGENDA</vt:lpstr>
      <vt:lpstr>DESCRIPCIÓN DEL PLAN DE PREVENCIÓN DE INCENDIOS</vt:lpstr>
      <vt:lpstr>DEVASTADOR INCENDIO EN UN TALLER</vt:lpstr>
      <vt:lpstr>SEGURIDAD CONTRA INCENDIOS EN UN TALLER MECÁNICO</vt:lpstr>
      <vt:lpstr>ELEMENTOS DE UN PLAN DE PREVENCIÓN DE INCENDIOS</vt:lpstr>
      <vt:lpstr>IDENTIFICA LOS PELIGROS DE INCENDIO EN TU TALLER</vt:lpstr>
      <vt:lpstr>TRIANGULO DE INCENDIO</vt:lpstr>
      <vt:lpstr>MAPA DE PELIGROS DE INCENDIO</vt:lpstr>
      <vt:lpstr>MITIGAR LOS PELIGROS DE INCENDIO EN SU TALLER</vt:lpstr>
      <vt:lpstr>ESTRATEGIAS DE MITIGACIÓN DE INCENDIOS 1-5</vt:lpstr>
      <vt:lpstr>ESTRATEGIAS DE MITIGACIÓN DE INCENDIOS 6-9</vt:lpstr>
      <vt:lpstr>ELIMINAR LAS FUENTES DE COMBUSTIÓN</vt:lpstr>
      <vt:lpstr>POTENCIALES FUENTES DE COMBUSTIÓN </vt:lpstr>
      <vt:lpstr>ELIMINE LOS PELIGROS ELÉCTRICOS (1)</vt:lpstr>
      <vt:lpstr>ELIMINE LOS PELIGROS ELÉCTRICOS (2)</vt:lpstr>
      <vt:lpstr>REDUZCA EL USO DE LÍQUIDOS INFLAMABLES </vt:lpstr>
      <vt:lpstr>LÍQUIDOS INFLAMABLES COMUNES</vt:lpstr>
      <vt:lpstr>CLASES DE PRODUCTOS QUÍMICOS INFLAMABLES</vt:lpstr>
      <vt:lpstr>ALMACENAR LOS PRODUCTOS INFLAMABLES DE FORMA SEGURA</vt:lpstr>
      <vt:lpstr>ALMACENA DE FORMA SEGURA EN CONTENEDORES GRANDES</vt:lpstr>
      <vt:lpstr>TIERRA AL VERTIR LÍQUIDOS INFLAMABLES</vt:lpstr>
      <vt:lpstr>REQUISITOS DE ALMACENAMIENTO DE MATERIALES INFLAMABLES</vt:lpstr>
      <vt:lpstr>MANTENER UN TALLER LIMPIO</vt:lpstr>
      <vt:lpstr>PREVENCIÓN DE DERRAMES</vt:lpstr>
      <vt:lpstr>MÉTODOS PARA PREVENIR DERRAMES</vt:lpstr>
      <vt:lpstr>MÉTODOS ADICIONALES PARA PREVENIR DERRAMES</vt:lpstr>
      <vt:lpstr>LIMPIAR DERRAMES INMEDIATAMENTE</vt:lpstr>
      <vt:lpstr>tener materiales de control de derrames</vt:lpstr>
      <vt:lpstr>ALMACENAR Y MANEJAR LOS RESIDUOS CON SEGURIDAD</vt:lpstr>
      <vt:lpstr>MANEJAR LOS RESIDUOS CON SEGURIDAD</vt:lpstr>
      <vt:lpstr>USE DE DESENGRASANTES A BASE DE AGUA</vt:lpstr>
      <vt:lpstr>USE UNA LAVADORA DE PARTES</vt:lpstr>
      <vt:lpstr>TIPOS DE LAVADORA DE PARTES</vt:lpstr>
      <vt:lpstr>DESAFÍO DE LIMPIEZA DE FRENOS</vt:lpstr>
      <vt:lpstr>Almacenar de Manera Segura los Trapos Usados</vt:lpstr>
      <vt:lpstr>UN NEGOCIO MAS SEGURO Y EFICIENTE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dc:creator>
  <cp:lastModifiedBy>Ann Marie</cp:lastModifiedBy>
  <cp:revision>560</cp:revision>
  <cp:lastPrinted>2022-08-16T20:36:18Z</cp:lastPrinted>
  <dcterms:created xsi:type="dcterms:W3CDTF">2022-01-24T23:30:34Z</dcterms:created>
  <dcterms:modified xsi:type="dcterms:W3CDTF">2022-08-16T20:54:59Z</dcterms:modified>
</cp:coreProperties>
</file>