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10"/>
  </p:notesMasterIdLst>
  <p:sldIdLst>
    <p:sldId id="266" r:id="rId2"/>
    <p:sldId id="271" r:id="rId3"/>
    <p:sldId id="265" r:id="rId4"/>
    <p:sldId id="272" r:id="rId5"/>
    <p:sldId id="273" r:id="rId6"/>
    <p:sldId id="285" r:id="rId7"/>
    <p:sldId id="275" r:id="rId8"/>
    <p:sldId id="286" r:id="rId9"/>
  </p:sldIdLst>
  <p:sldSz cx="7772400" cy="50292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3845"/>
    <a:srgbClr val="9F1628"/>
    <a:srgbClr val="900A04"/>
    <a:srgbClr val="014715"/>
    <a:srgbClr val="60953E"/>
    <a:srgbClr val="5D913C"/>
    <a:srgbClr val="5A8C3A"/>
    <a:srgbClr val="C7233B"/>
    <a:srgbClr val="CA233C"/>
    <a:srgbClr val="C222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2918"/>
    <p:restoredTop sz="84221"/>
  </p:normalViewPr>
  <p:slideViewPr>
    <p:cSldViewPr snapToGrid="0" snapToObjects="1">
      <p:cViewPr varScale="1">
        <p:scale>
          <a:sx n="90" d="100"/>
          <a:sy n="90" d="100"/>
        </p:scale>
        <p:origin x="208" y="102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1CB150-1EAD-F74B-B32F-AB4E60B4EE11}" type="datetimeFigureOut">
              <a:rPr lang="en-US" smtClean="0"/>
              <a:t>8/15/22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4575" y="1143000"/>
            <a:ext cx="47688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28F0FC-516B-BC44-BDDD-FF081791AA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6585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4575" y="1143000"/>
            <a:ext cx="47688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8F0FC-516B-BC44-BDDD-FF081791AA3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52896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8F0FC-516B-BC44-BDDD-FF081791AA3E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86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4575" y="1143000"/>
            <a:ext cx="47688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8F0FC-516B-BC44-BDDD-FF081791AA3E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703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8F0FC-516B-BC44-BDDD-FF081791AA3E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075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4575" y="1143000"/>
            <a:ext cx="47688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8F0FC-516B-BC44-BDDD-FF081791AA3E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16733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8F0FC-516B-BC44-BDDD-FF081791AA3E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1075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44575" y="1143000"/>
            <a:ext cx="476885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8F0FC-516B-BC44-BDDD-FF081791AA3E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577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28F0FC-516B-BC44-BDDD-FF081791AA3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92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823066"/>
            <a:ext cx="6606540" cy="1750907"/>
          </a:xfrm>
        </p:spPr>
        <p:txBody>
          <a:bodyPr anchor="b"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2641495"/>
            <a:ext cx="5829300" cy="1214225"/>
          </a:xfrm>
        </p:spPr>
        <p:txBody>
          <a:bodyPr/>
          <a:lstStyle>
            <a:lvl1pPr marL="0" indent="0" algn="ctr">
              <a:buNone/>
              <a:defRPr sz="1760"/>
            </a:lvl1pPr>
            <a:lvl2pPr marL="335265" indent="0" algn="ctr">
              <a:buNone/>
              <a:defRPr sz="1467"/>
            </a:lvl2pPr>
            <a:lvl3pPr marL="670530" indent="0" algn="ctr">
              <a:buNone/>
              <a:defRPr sz="1320"/>
            </a:lvl3pPr>
            <a:lvl4pPr marL="1005794" indent="0" algn="ctr">
              <a:buNone/>
              <a:defRPr sz="1173"/>
            </a:lvl4pPr>
            <a:lvl5pPr marL="1341059" indent="0" algn="ctr">
              <a:buNone/>
              <a:defRPr sz="1173"/>
            </a:lvl5pPr>
            <a:lvl6pPr marL="1676324" indent="0" algn="ctr">
              <a:buNone/>
              <a:defRPr sz="1173"/>
            </a:lvl6pPr>
            <a:lvl7pPr marL="2011589" indent="0" algn="ctr">
              <a:buNone/>
              <a:defRPr sz="1173"/>
            </a:lvl7pPr>
            <a:lvl8pPr marL="2346853" indent="0" algn="ctr">
              <a:buNone/>
              <a:defRPr sz="1173"/>
            </a:lvl8pPr>
            <a:lvl9pPr marL="2682118" indent="0" algn="ctr">
              <a:buNone/>
              <a:defRPr sz="117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F62-FA74-C84A-AFF4-0AC0035BA68C}" type="datetimeFigureOut">
              <a:rPr lang="en-US" smtClean="0"/>
              <a:t>8/15/22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7654-F239-2646-A58B-7C5910B90E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663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F62-FA74-C84A-AFF4-0AC0035BA68C}" type="datetimeFigureOut">
              <a:rPr lang="en-US" smtClean="0"/>
              <a:t>8/15/22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7654-F239-2646-A58B-7C5910B90E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271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267758"/>
            <a:ext cx="1675924" cy="426201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267758"/>
            <a:ext cx="4930616" cy="426201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F62-FA74-C84A-AFF4-0AC0035BA68C}" type="datetimeFigureOut">
              <a:rPr lang="en-US" smtClean="0"/>
              <a:t>8/15/22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7654-F239-2646-A58B-7C5910B90E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43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F62-FA74-C84A-AFF4-0AC0035BA68C}" type="datetimeFigureOut">
              <a:rPr lang="en-US" smtClean="0"/>
              <a:t>8/15/22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7654-F239-2646-A58B-7C5910B90E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7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1253809"/>
            <a:ext cx="6703695" cy="2092007"/>
          </a:xfrm>
        </p:spPr>
        <p:txBody>
          <a:bodyPr anchor="b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3365607"/>
            <a:ext cx="6703695" cy="1100137"/>
          </a:xfrm>
        </p:spPr>
        <p:txBody>
          <a:bodyPr/>
          <a:lstStyle>
            <a:lvl1pPr marL="0" indent="0">
              <a:buNone/>
              <a:defRPr sz="1760">
                <a:solidFill>
                  <a:schemeClr val="tx1"/>
                </a:solidFill>
              </a:defRPr>
            </a:lvl1pPr>
            <a:lvl2pPr marL="335265" indent="0">
              <a:buNone/>
              <a:defRPr sz="1467">
                <a:solidFill>
                  <a:schemeClr val="tx1">
                    <a:tint val="75000"/>
                  </a:schemeClr>
                </a:solidFill>
              </a:defRPr>
            </a:lvl2pPr>
            <a:lvl3pPr marL="670530" indent="0">
              <a:buNone/>
              <a:defRPr sz="1320">
                <a:solidFill>
                  <a:schemeClr val="tx1">
                    <a:tint val="75000"/>
                  </a:schemeClr>
                </a:solidFill>
              </a:defRPr>
            </a:lvl3pPr>
            <a:lvl4pPr marL="100579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4pPr>
            <a:lvl5pPr marL="134105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5pPr>
            <a:lvl6pPr marL="1676324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6pPr>
            <a:lvl7pPr marL="2011589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7pPr>
            <a:lvl8pPr marL="2346853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8pPr>
            <a:lvl9pPr marL="2682118" indent="0">
              <a:buNone/>
              <a:defRPr sz="117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F62-FA74-C84A-AFF4-0AC0035BA68C}" type="datetimeFigureOut">
              <a:rPr lang="en-US" smtClean="0"/>
              <a:t>8/15/22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7654-F239-2646-A58B-7C5910B90E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546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1338792"/>
            <a:ext cx="3303270" cy="31909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F62-FA74-C84A-AFF4-0AC0035BA68C}" type="datetimeFigureOut">
              <a:rPr lang="en-US" smtClean="0"/>
              <a:t>8/15/22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7654-F239-2646-A58B-7C5910B90E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5727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267759"/>
            <a:ext cx="6703695" cy="97208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1232853"/>
            <a:ext cx="3288089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1837055"/>
            <a:ext cx="3288089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1232853"/>
            <a:ext cx="3304282" cy="604202"/>
          </a:xfrm>
        </p:spPr>
        <p:txBody>
          <a:bodyPr anchor="b"/>
          <a:lstStyle>
            <a:lvl1pPr marL="0" indent="0">
              <a:buNone/>
              <a:defRPr sz="1760" b="1"/>
            </a:lvl1pPr>
            <a:lvl2pPr marL="335265" indent="0">
              <a:buNone/>
              <a:defRPr sz="1467" b="1"/>
            </a:lvl2pPr>
            <a:lvl3pPr marL="670530" indent="0">
              <a:buNone/>
              <a:defRPr sz="1320" b="1"/>
            </a:lvl3pPr>
            <a:lvl4pPr marL="1005794" indent="0">
              <a:buNone/>
              <a:defRPr sz="1173" b="1"/>
            </a:lvl4pPr>
            <a:lvl5pPr marL="1341059" indent="0">
              <a:buNone/>
              <a:defRPr sz="1173" b="1"/>
            </a:lvl5pPr>
            <a:lvl6pPr marL="1676324" indent="0">
              <a:buNone/>
              <a:defRPr sz="1173" b="1"/>
            </a:lvl6pPr>
            <a:lvl7pPr marL="2011589" indent="0">
              <a:buNone/>
              <a:defRPr sz="1173" b="1"/>
            </a:lvl7pPr>
            <a:lvl8pPr marL="2346853" indent="0">
              <a:buNone/>
              <a:defRPr sz="1173" b="1"/>
            </a:lvl8pPr>
            <a:lvl9pPr marL="2682118" indent="0">
              <a:buNone/>
              <a:defRPr sz="117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1837055"/>
            <a:ext cx="3304282" cy="27020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F62-FA74-C84A-AFF4-0AC0035BA68C}" type="datetimeFigureOut">
              <a:rPr lang="en-US" smtClean="0"/>
              <a:t>8/15/22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7654-F239-2646-A58B-7C5910B90E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0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F62-FA74-C84A-AFF4-0AC0035BA68C}" type="datetimeFigureOut">
              <a:rPr lang="en-US" smtClean="0"/>
              <a:t>8/15/22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7654-F239-2646-A58B-7C5910B90E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40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F62-FA74-C84A-AFF4-0AC0035BA68C}" type="datetimeFigureOut">
              <a:rPr lang="en-US" smtClean="0"/>
              <a:t>8/15/22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7654-F239-2646-A58B-7C5910B90E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5550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724113"/>
            <a:ext cx="3934778" cy="3573992"/>
          </a:xfrm>
        </p:spPr>
        <p:txBody>
          <a:bodyPr/>
          <a:lstStyle>
            <a:lvl1pPr>
              <a:defRPr sz="2347"/>
            </a:lvl1pPr>
            <a:lvl2pPr>
              <a:defRPr sz="2053"/>
            </a:lvl2pPr>
            <a:lvl3pPr>
              <a:defRPr sz="1760"/>
            </a:lvl3pPr>
            <a:lvl4pPr>
              <a:defRPr sz="1467"/>
            </a:lvl4pPr>
            <a:lvl5pPr>
              <a:defRPr sz="1467"/>
            </a:lvl5pPr>
            <a:lvl6pPr>
              <a:defRPr sz="1467"/>
            </a:lvl6pPr>
            <a:lvl7pPr>
              <a:defRPr sz="1467"/>
            </a:lvl7pPr>
            <a:lvl8pPr>
              <a:defRPr sz="1467"/>
            </a:lvl8pPr>
            <a:lvl9pPr>
              <a:defRPr sz="14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F62-FA74-C84A-AFF4-0AC0035BA68C}" type="datetimeFigureOut">
              <a:rPr lang="en-US" smtClean="0"/>
              <a:t>8/15/22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7654-F239-2646-A58B-7C5910B90E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891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335280"/>
            <a:ext cx="2506801" cy="1173480"/>
          </a:xfrm>
        </p:spPr>
        <p:txBody>
          <a:bodyPr anchor="b"/>
          <a:lstStyle>
            <a:lvl1pPr>
              <a:defRPr sz="234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724113"/>
            <a:ext cx="3934778" cy="3573992"/>
          </a:xfrm>
        </p:spPr>
        <p:txBody>
          <a:bodyPr anchor="t"/>
          <a:lstStyle>
            <a:lvl1pPr marL="0" indent="0">
              <a:buNone/>
              <a:defRPr sz="2347"/>
            </a:lvl1pPr>
            <a:lvl2pPr marL="335265" indent="0">
              <a:buNone/>
              <a:defRPr sz="2053"/>
            </a:lvl2pPr>
            <a:lvl3pPr marL="670530" indent="0">
              <a:buNone/>
              <a:defRPr sz="1760"/>
            </a:lvl3pPr>
            <a:lvl4pPr marL="1005794" indent="0">
              <a:buNone/>
              <a:defRPr sz="1467"/>
            </a:lvl4pPr>
            <a:lvl5pPr marL="1341059" indent="0">
              <a:buNone/>
              <a:defRPr sz="1467"/>
            </a:lvl5pPr>
            <a:lvl6pPr marL="1676324" indent="0">
              <a:buNone/>
              <a:defRPr sz="1467"/>
            </a:lvl6pPr>
            <a:lvl7pPr marL="2011589" indent="0">
              <a:buNone/>
              <a:defRPr sz="1467"/>
            </a:lvl7pPr>
            <a:lvl8pPr marL="2346853" indent="0">
              <a:buNone/>
              <a:defRPr sz="1467"/>
            </a:lvl8pPr>
            <a:lvl9pPr marL="2682118" indent="0">
              <a:buNone/>
              <a:defRPr sz="14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1508760"/>
            <a:ext cx="2506801" cy="2795165"/>
          </a:xfrm>
        </p:spPr>
        <p:txBody>
          <a:bodyPr/>
          <a:lstStyle>
            <a:lvl1pPr marL="0" indent="0">
              <a:buNone/>
              <a:defRPr sz="1173"/>
            </a:lvl1pPr>
            <a:lvl2pPr marL="335265" indent="0">
              <a:buNone/>
              <a:defRPr sz="1027"/>
            </a:lvl2pPr>
            <a:lvl3pPr marL="670530" indent="0">
              <a:buNone/>
              <a:defRPr sz="880"/>
            </a:lvl3pPr>
            <a:lvl4pPr marL="1005794" indent="0">
              <a:buNone/>
              <a:defRPr sz="733"/>
            </a:lvl4pPr>
            <a:lvl5pPr marL="1341059" indent="0">
              <a:buNone/>
              <a:defRPr sz="733"/>
            </a:lvl5pPr>
            <a:lvl6pPr marL="1676324" indent="0">
              <a:buNone/>
              <a:defRPr sz="733"/>
            </a:lvl6pPr>
            <a:lvl7pPr marL="2011589" indent="0">
              <a:buNone/>
              <a:defRPr sz="733"/>
            </a:lvl7pPr>
            <a:lvl8pPr marL="2346853" indent="0">
              <a:buNone/>
              <a:defRPr sz="733"/>
            </a:lvl8pPr>
            <a:lvl9pPr marL="2682118" indent="0">
              <a:buNone/>
              <a:defRPr sz="7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45F62-FA74-C84A-AFF4-0AC0035BA68C}" type="datetimeFigureOut">
              <a:rPr lang="en-US" smtClean="0"/>
              <a:t>8/15/22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EB7654-F239-2646-A58B-7C5910B90E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818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267759"/>
            <a:ext cx="6703695" cy="9720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1338792"/>
            <a:ext cx="6703695" cy="3190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845F62-FA74-C84A-AFF4-0AC0035BA68C}" type="datetimeFigureOut">
              <a:rPr lang="en-US" smtClean="0"/>
              <a:t>8/15/22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4661325"/>
            <a:ext cx="2623185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4661325"/>
            <a:ext cx="1748790" cy="267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EB7654-F239-2646-A58B-7C5910B90EB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3013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70530" rtl="0" eaLnBrk="1" latinLnBrk="0" hangingPunct="1">
        <a:lnSpc>
          <a:spcPct val="90000"/>
        </a:lnSpc>
        <a:spcBef>
          <a:spcPct val="0"/>
        </a:spcBef>
        <a:buNone/>
        <a:defRPr sz="32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7632" indent="-167632" algn="l" defTabSz="670530" rtl="0" eaLnBrk="1" latinLnBrk="0" hangingPunct="1">
        <a:lnSpc>
          <a:spcPct val="90000"/>
        </a:lnSpc>
        <a:spcBef>
          <a:spcPts val="733"/>
        </a:spcBef>
        <a:buFont typeface="Arial" panose="020B0604020202020204" pitchFamily="34" charset="0"/>
        <a:buChar char="•"/>
        <a:defRPr sz="2053" kern="1200">
          <a:solidFill>
            <a:schemeClr val="tx1"/>
          </a:solidFill>
          <a:latin typeface="+mn-lt"/>
          <a:ea typeface="+mn-ea"/>
          <a:cs typeface="+mn-cs"/>
        </a:defRPr>
      </a:lvl1pPr>
      <a:lvl2pPr marL="50289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760" kern="1200">
          <a:solidFill>
            <a:schemeClr val="tx1"/>
          </a:solidFill>
          <a:latin typeface="+mn-lt"/>
          <a:ea typeface="+mn-ea"/>
          <a:cs typeface="+mn-cs"/>
        </a:defRPr>
      </a:lvl2pPr>
      <a:lvl3pPr marL="838162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467" kern="1200">
          <a:solidFill>
            <a:schemeClr val="tx1"/>
          </a:solidFill>
          <a:latin typeface="+mn-lt"/>
          <a:ea typeface="+mn-ea"/>
          <a:cs typeface="+mn-cs"/>
        </a:defRPr>
      </a:lvl3pPr>
      <a:lvl4pPr marL="1173427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50869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84395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179221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514486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849750" indent="-167632" algn="l" defTabSz="670530" rtl="0" eaLnBrk="1" latinLnBrk="0" hangingPunct="1">
        <a:lnSpc>
          <a:spcPct val="90000"/>
        </a:lnSpc>
        <a:spcBef>
          <a:spcPts val="367"/>
        </a:spcBef>
        <a:buFont typeface="Arial" panose="020B0604020202020204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1pPr>
      <a:lvl2pPr marL="335265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2pPr>
      <a:lvl3pPr marL="670530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3pPr>
      <a:lvl4pPr marL="100579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4105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76324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2011589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346853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682118" algn="l" defTabSz="670530" rtl="0" eaLnBrk="1" latinLnBrk="0" hangingPunct="1"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 descr="Fire flame">
            <a:extLst>
              <a:ext uri="{FF2B5EF4-FFF2-40B4-BE49-F238E27FC236}">
                <a16:creationId xmlns:a16="http://schemas.microsoft.com/office/drawing/2014/main" id="{A79099F2-EE10-5646-879A-78AE2B7004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8191" t="11348" r="16280" b="20556"/>
          <a:stretch/>
        </p:blipFill>
        <p:spPr>
          <a:xfrm rot="10800000">
            <a:off x="-2" y="-1"/>
            <a:ext cx="7772402" cy="3939926"/>
          </a:xfrm>
          <a:prstGeom prst="rect">
            <a:avLst/>
          </a:prstGeom>
        </p:spPr>
      </p:pic>
      <p:sp>
        <p:nvSpPr>
          <p:cNvPr id="7" name="Title 6" descr="YOU ARE INVITED!">
            <a:extLst>
              <a:ext uri="{FF2B5EF4-FFF2-40B4-BE49-F238E27FC236}">
                <a16:creationId xmlns:a16="http://schemas.microsoft.com/office/drawing/2014/main" id="{A4478E06-6553-5141-9BE4-EB11B651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4721" y="1205949"/>
            <a:ext cx="4936230" cy="972080"/>
          </a:xfrm>
        </p:spPr>
        <p:txBody>
          <a:bodyPr>
            <a:normAutofit/>
          </a:bodyPr>
          <a:lstStyle/>
          <a:p>
            <a:pPr algn="ctr"/>
            <a:r>
              <a:rPr lang="es-ES_tradnl" sz="3775" b="1" dirty="0">
                <a:latin typeface="Arial" panose="020B0604020202020204" pitchFamily="34" charset="0"/>
                <a:cs typeface="Arial" panose="020B0604020202020204" pitchFamily="34" charset="0"/>
              </a:rPr>
              <a:t>¡ESTAS INVITADO!</a:t>
            </a:r>
          </a:p>
        </p:txBody>
      </p:sp>
      <p:pic>
        <p:nvPicPr>
          <p:cNvPr id="17" name="Tire" descr="Car tire">
            <a:extLst>
              <a:ext uri="{FF2B5EF4-FFF2-40B4-BE49-F238E27FC236}">
                <a16:creationId xmlns:a16="http://schemas.microsoft.com/office/drawing/2014/main" id="{B976946B-9D68-EF42-A24B-138A28F3FA4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938613" y="-591325"/>
            <a:ext cx="2239048" cy="2213274"/>
          </a:xfrm>
          <a:prstGeom prst="rect">
            <a:avLst/>
          </a:prstGeom>
        </p:spPr>
      </p:pic>
      <p:sp>
        <p:nvSpPr>
          <p:cNvPr id="8" name="Content" descr="FIRE PREVENTION FOR AUTO SHOPS ONLINE CLASS&#13;&#10;">
            <a:extLst>
              <a:ext uri="{FF2B5EF4-FFF2-40B4-BE49-F238E27FC236}">
                <a16:creationId xmlns:a16="http://schemas.microsoft.com/office/drawing/2014/main" id="{1FDEBD45-98D2-8D4A-9963-8136ABFCBA0E}"/>
              </a:ext>
            </a:extLst>
          </p:cNvPr>
          <p:cNvSpPr txBox="1"/>
          <p:nvPr/>
        </p:nvSpPr>
        <p:spPr>
          <a:xfrm>
            <a:off x="1331116" y="1977324"/>
            <a:ext cx="5283440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900" b="1" dirty="0">
                <a:latin typeface="Arial" panose="020B0604020202020204" pitchFamily="34" charset="0"/>
                <a:cs typeface="Arial" panose="020B0604020202020204" pitchFamily="34" charset="0"/>
              </a:rPr>
              <a:t>CURSO EN LÍNEA SOBRE PREVENCIÓN DE INCENDIOS PARA TALLERES MECÁNICOS</a:t>
            </a:r>
          </a:p>
          <a:p>
            <a:pPr algn="ctr"/>
            <a:r>
              <a:rPr lang="es-ES_tradnl" sz="1900" b="1" dirty="0">
                <a:latin typeface="Arial" panose="020B0604020202020204" pitchFamily="34" charset="0"/>
                <a:cs typeface="Arial" panose="020B0604020202020204" pitchFamily="34" charset="0"/>
              </a:rPr>
              <a:t>[FECHA Y HORA]</a:t>
            </a:r>
          </a:p>
        </p:txBody>
      </p:sp>
      <p:pic>
        <p:nvPicPr>
          <p:cNvPr id="15" name="Small fire flame" descr="Small fire flames">
            <a:extLst>
              <a:ext uri="{FF2B5EF4-FFF2-40B4-BE49-F238E27FC236}">
                <a16:creationId xmlns:a16="http://schemas.microsoft.com/office/drawing/2014/main" id="{40225F22-70EA-BE44-8BB3-13377D8D6F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786257">
            <a:off x="2715492" y="3053669"/>
            <a:ext cx="771924" cy="956327"/>
          </a:xfrm>
          <a:prstGeom prst="rect">
            <a:avLst/>
          </a:prstGeom>
        </p:spPr>
      </p:pic>
      <p:pic>
        <p:nvPicPr>
          <p:cNvPr id="14" name="Small fire flame" descr="Small fire flames">
            <a:extLst>
              <a:ext uri="{FF2B5EF4-FFF2-40B4-BE49-F238E27FC236}">
                <a16:creationId xmlns:a16="http://schemas.microsoft.com/office/drawing/2014/main" id="{F11C8EA3-6B07-9F45-AB67-959DEE2722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624058">
            <a:off x="3740960" y="3139696"/>
            <a:ext cx="894424" cy="2072509"/>
          </a:xfrm>
          <a:prstGeom prst="rect">
            <a:avLst/>
          </a:prstGeom>
        </p:spPr>
      </p:pic>
      <p:sp>
        <p:nvSpPr>
          <p:cNvPr id="9" name="Rounded Rectangle 8" descr="[REGISTRATION QR CODE]&#13;&#10;">
            <a:extLst>
              <a:ext uri="{FF2B5EF4-FFF2-40B4-BE49-F238E27FC236}">
                <a16:creationId xmlns:a16="http://schemas.microsoft.com/office/drawing/2014/main" id="{9DD72C85-872D-1B4D-A4CE-87EC01529483}"/>
              </a:ext>
            </a:extLst>
          </p:cNvPr>
          <p:cNvSpPr/>
          <p:nvPr/>
        </p:nvSpPr>
        <p:spPr>
          <a:xfrm>
            <a:off x="3269245" y="3020004"/>
            <a:ext cx="1407182" cy="1173265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00" b="1" dirty="0"/>
              <a:t>[REGISTRO O CÓDIGO DE ENLACE]</a:t>
            </a:r>
          </a:p>
        </p:txBody>
      </p:sp>
      <p:sp>
        <p:nvSpPr>
          <p:cNvPr id="20" name="Content" descr="Come learn how you can detect and eliminate fire hazards at your work.">
            <a:extLst>
              <a:ext uri="{FF2B5EF4-FFF2-40B4-BE49-F238E27FC236}">
                <a16:creationId xmlns:a16="http://schemas.microsoft.com/office/drawing/2014/main" id="{47A23CF2-3F64-1E43-8224-83A8EBCDBDDD}"/>
              </a:ext>
            </a:extLst>
          </p:cNvPr>
          <p:cNvSpPr txBox="1"/>
          <p:nvPr/>
        </p:nvSpPr>
        <p:spPr>
          <a:xfrm>
            <a:off x="53786" y="4608008"/>
            <a:ext cx="7664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Venga y aprenda cómo puede detectar y eliminar los riesgos de incendio en su taller.</a:t>
            </a:r>
          </a:p>
        </p:txBody>
      </p:sp>
    </p:spTree>
    <p:extLst>
      <p:ext uri="{BB962C8B-B14F-4D97-AF65-F5344CB8AC3E}">
        <p14:creationId xmlns:p14="http://schemas.microsoft.com/office/powerpoint/2010/main" val="1970661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" descr="520-321-9488">
            <a:extLst>
              <a:ext uri="{FF2B5EF4-FFF2-40B4-BE49-F238E27FC236}">
                <a16:creationId xmlns:a16="http://schemas.microsoft.com/office/drawing/2014/main" id="{B8B6EB04-3BB8-BD4D-90A5-985617E2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10" y="2330298"/>
            <a:ext cx="1503207" cy="391510"/>
          </a:xfrm>
        </p:spPr>
        <p:txBody>
          <a:bodyPr>
            <a:noAutofit/>
          </a:bodyPr>
          <a:lstStyle/>
          <a:p>
            <a:r>
              <a:rPr lang="en-US" sz="1630" b="1" dirty="0">
                <a:latin typeface="Arial" panose="020B0604020202020204" pitchFamily="34" charset="0"/>
                <a:cs typeface="Arial" panose="020B0604020202020204" pitchFamily="34" charset="0"/>
              </a:rPr>
              <a:t>520-321-9488</a:t>
            </a:r>
            <a:endParaRPr lang="en-US" sz="1630" dirty="0"/>
          </a:p>
        </p:txBody>
      </p:sp>
      <p:pic>
        <p:nvPicPr>
          <p:cNvPr id="6" name="Picture 1" descr="fire flame">
            <a:extLst>
              <a:ext uri="{FF2B5EF4-FFF2-40B4-BE49-F238E27FC236}">
                <a16:creationId xmlns:a16="http://schemas.microsoft.com/office/drawing/2014/main" id="{CBC59AEA-411F-2C4D-8775-9DB43B8442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0027" b="16418"/>
          <a:stretch/>
        </p:blipFill>
        <p:spPr>
          <a:xfrm>
            <a:off x="9712" y="0"/>
            <a:ext cx="4407882" cy="1647538"/>
          </a:xfrm>
          <a:prstGeom prst="rect">
            <a:avLst/>
          </a:prstGeom>
        </p:spPr>
      </p:pic>
      <p:pic>
        <p:nvPicPr>
          <p:cNvPr id="15" name="Picture 2" descr="SERI">
            <a:extLst>
              <a:ext uri="{FF2B5EF4-FFF2-40B4-BE49-F238E27FC236}">
                <a16:creationId xmlns:a16="http://schemas.microsoft.com/office/drawing/2014/main" id="{8A3B573C-71E8-DF48-A1AC-13C8F614DC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19" t="28283" r="13875" b="28963"/>
          <a:stretch/>
        </p:blipFill>
        <p:spPr>
          <a:xfrm>
            <a:off x="275510" y="1693934"/>
            <a:ext cx="1130271" cy="660113"/>
          </a:xfrm>
          <a:prstGeom prst="rect">
            <a:avLst/>
          </a:prstGeom>
        </p:spPr>
      </p:pic>
      <p:sp>
        <p:nvSpPr>
          <p:cNvPr id="13" name="Content" descr="520-321-9488&#13;&#10;seri@seriaz.org&#13;&#10;www.seriaz.org&#13;&#10;Follow us on social&#13;&#10;@seriazsolutions">
            <a:extLst>
              <a:ext uri="{FF2B5EF4-FFF2-40B4-BE49-F238E27FC236}">
                <a16:creationId xmlns:a16="http://schemas.microsoft.com/office/drawing/2014/main" id="{277CBF9C-79CF-6247-8EEF-BE71676A87D2}"/>
              </a:ext>
            </a:extLst>
          </p:cNvPr>
          <p:cNvSpPr txBox="1"/>
          <p:nvPr/>
        </p:nvSpPr>
        <p:spPr>
          <a:xfrm>
            <a:off x="221718" y="2575134"/>
            <a:ext cx="293711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25" b="1" dirty="0">
                <a:latin typeface="Arial" panose="020B0604020202020204" pitchFamily="34" charset="0"/>
                <a:cs typeface="Arial" panose="020B0604020202020204" pitchFamily="34" charset="0"/>
              </a:rPr>
              <a:t>seri@seriaz.org</a:t>
            </a:r>
          </a:p>
          <a:p>
            <a:r>
              <a:rPr lang="en-US" sz="1625" b="1" dirty="0">
                <a:latin typeface="Arial" panose="020B0604020202020204" pitchFamily="34" charset="0"/>
                <a:cs typeface="Arial" panose="020B0604020202020204" pitchFamily="34" charset="0"/>
              </a:rPr>
              <a:t>www.seriaz.org</a:t>
            </a:r>
          </a:p>
          <a:p>
            <a:r>
              <a:rPr lang="es-ES_tradnl" sz="1625" b="1" dirty="0">
                <a:latin typeface="Arial" panose="020B0604020202020204" pitchFamily="34" charset="0"/>
                <a:cs typeface="Arial" panose="020B0604020202020204" pitchFamily="34" charset="0"/>
              </a:rPr>
              <a:t>Síguenos en redes sociales </a:t>
            </a:r>
          </a:p>
          <a:p>
            <a:r>
              <a:rPr lang="en-US" sz="1625" b="1" dirty="0">
                <a:latin typeface="Arial" panose="020B0604020202020204" pitchFamily="34" charset="0"/>
                <a:cs typeface="Arial" panose="020B0604020202020204" pitchFamily="34" charset="0"/>
              </a:rPr>
              <a:t>@seriazsolutions</a:t>
            </a:r>
          </a:p>
        </p:txBody>
      </p:sp>
      <p:pic>
        <p:nvPicPr>
          <p:cNvPr id="17" name="Facebook logo" descr="facebook">
            <a:extLst>
              <a:ext uri="{FF2B5EF4-FFF2-40B4-BE49-F238E27FC236}">
                <a16:creationId xmlns:a16="http://schemas.microsoft.com/office/drawing/2014/main" id="{F6A8CF4A-E3E9-0345-8B30-4709A7E14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483" y="3169888"/>
            <a:ext cx="169317" cy="167029"/>
          </a:xfrm>
          <a:prstGeom prst="rect">
            <a:avLst/>
          </a:prstGeom>
        </p:spPr>
      </p:pic>
      <p:pic>
        <p:nvPicPr>
          <p:cNvPr id="19" name="Instagram logo" descr="instagram ">
            <a:extLst>
              <a:ext uri="{FF2B5EF4-FFF2-40B4-BE49-F238E27FC236}">
                <a16:creationId xmlns:a16="http://schemas.microsoft.com/office/drawing/2014/main" id="{F92E8A73-A6AA-894F-B0B6-B4100B6FB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486" y="3174912"/>
            <a:ext cx="157505" cy="162005"/>
          </a:xfrm>
          <a:prstGeom prst="rect">
            <a:avLst/>
          </a:prstGeom>
        </p:spPr>
      </p:pic>
      <p:pic>
        <p:nvPicPr>
          <p:cNvPr id="21" name="Twitter logo" descr="twitter">
            <a:extLst>
              <a:ext uri="{FF2B5EF4-FFF2-40B4-BE49-F238E27FC236}">
                <a16:creationId xmlns:a16="http://schemas.microsoft.com/office/drawing/2014/main" id="{05C94680-2AE5-244A-B93E-F4A413869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5998" y="3180016"/>
            <a:ext cx="157505" cy="159633"/>
          </a:xfrm>
          <a:prstGeom prst="rect">
            <a:avLst/>
          </a:prstGeom>
        </p:spPr>
      </p:pic>
      <p:pic>
        <p:nvPicPr>
          <p:cNvPr id="10" name="Logo" descr="fire logo">
            <a:extLst>
              <a:ext uri="{FF2B5EF4-FFF2-40B4-BE49-F238E27FC236}">
                <a16:creationId xmlns:a16="http://schemas.microsoft.com/office/drawing/2014/main" id="{9F2806C1-2BFC-DF49-815A-E98283D4FBC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57" y="3622039"/>
            <a:ext cx="772636" cy="773496"/>
          </a:xfrm>
          <a:prstGeom prst="rect">
            <a:avLst/>
          </a:prstGeom>
        </p:spPr>
      </p:pic>
      <p:sp>
        <p:nvSpPr>
          <p:cNvPr id="11" name="Content" descr="Nothing acts faster than fire prevention.">
            <a:extLst>
              <a:ext uri="{FF2B5EF4-FFF2-40B4-BE49-F238E27FC236}">
                <a16:creationId xmlns:a16="http://schemas.microsoft.com/office/drawing/2014/main" id="{04BED6A5-5D96-6048-A6FD-83143FD5C75C}"/>
              </a:ext>
            </a:extLst>
          </p:cNvPr>
          <p:cNvSpPr txBox="1"/>
          <p:nvPr/>
        </p:nvSpPr>
        <p:spPr>
          <a:xfrm>
            <a:off x="840646" y="3774541"/>
            <a:ext cx="304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Nada actúa más rápido que la prevención de incendios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/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73ABF839-2E6B-BF49-9D8F-1D1C5737EAB4}"/>
              </a:ext>
            </a:extLst>
          </p:cNvPr>
          <p:cNvSpPr txBox="1"/>
          <p:nvPr/>
        </p:nvSpPr>
        <p:spPr>
          <a:xfrm>
            <a:off x="243839" y="4330477"/>
            <a:ext cx="34256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/>
              <a:t>Este material fue producido bajo la beca número SH 99059-SH0 de la Administración de Salud y Seguridad Ocupacional, Departamento de Trabajo de EE.UU. No necesariamente refleja los puntos de vista o políticas del Departamento de Trabajo de los EE. UU., ni la mención de nombres comerciales, productos comerciales u organizaciones implica el respaldo por parte del gobierno de los EE.UU.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6626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 descr="car parts">
            <a:extLst>
              <a:ext uri="{FF2B5EF4-FFF2-40B4-BE49-F238E27FC236}">
                <a16:creationId xmlns:a16="http://schemas.microsoft.com/office/drawing/2014/main" id="{DF94DD03-4887-014A-8180-83E46B09C5B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b="23423"/>
          <a:stretch/>
        </p:blipFill>
        <p:spPr>
          <a:xfrm rot="20915548">
            <a:off x="-235948" y="-1115737"/>
            <a:ext cx="5843609" cy="2976197"/>
          </a:xfrm>
          <a:prstGeom prst="rect">
            <a:avLst/>
          </a:prstGeom>
        </p:spPr>
      </p:pic>
      <p:sp>
        <p:nvSpPr>
          <p:cNvPr id="12" name="Title" descr="YOU ARE INVITED!">
            <a:extLst>
              <a:ext uri="{FF2B5EF4-FFF2-40B4-BE49-F238E27FC236}">
                <a16:creationId xmlns:a16="http://schemas.microsoft.com/office/drawing/2014/main" id="{EA634843-BDF0-C64E-A9F4-085FA6DF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806" y="1268436"/>
            <a:ext cx="6703695" cy="972080"/>
          </a:xfrm>
        </p:spPr>
        <p:txBody>
          <a:bodyPr>
            <a:noAutofit/>
          </a:bodyPr>
          <a:lstStyle/>
          <a:p>
            <a:pPr algn="ctr"/>
            <a:r>
              <a:rPr lang="es-ES_tradnl" sz="4000" b="1" dirty="0">
                <a:latin typeface="Arial" panose="020B0604020202020204" pitchFamily="34" charset="0"/>
                <a:cs typeface="Arial" panose="020B0604020202020204" pitchFamily="34" charset="0"/>
              </a:rPr>
              <a:t>¡ESTAS INVITADO!</a:t>
            </a:r>
            <a:endParaRPr lang="es-ES_tradnl" sz="3800" dirty="0"/>
          </a:p>
        </p:txBody>
      </p:sp>
      <p:sp>
        <p:nvSpPr>
          <p:cNvPr id="20" name="TextBox" descr="FIRE PREVENTION FOR AUTO SHOPS ONLINE CLASS&#13;&#10;">
            <a:extLst>
              <a:ext uri="{FF2B5EF4-FFF2-40B4-BE49-F238E27FC236}">
                <a16:creationId xmlns:a16="http://schemas.microsoft.com/office/drawing/2014/main" id="{313A31EF-F77A-9A47-9FB0-7803DD0FE47E}"/>
              </a:ext>
            </a:extLst>
          </p:cNvPr>
          <p:cNvSpPr txBox="1"/>
          <p:nvPr/>
        </p:nvSpPr>
        <p:spPr>
          <a:xfrm>
            <a:off x="1284116" y="1997265"/>
            <a:ext cx="5987075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900" b="1" dirty="0">
                <a:latin typeface="Arial" panose="020B0604020202020204" pitchFamily="34" charset="0"/>
                <a:cs typeface="Arial" panose="020B0604020202020204" pitchFamily="34" charset="0"/>
              </a:rPr>
              <a:t>CURSO EN LÍNEA SOBRE PREVENCIÓN DE INCENDIOS PARA TALLERES MECÁNICOS</a:t>
            </a:r>
          </a:p>
          <a:p>
            <a:pPr algn="ctr"/>
            <a:r>
              <a:rPr lang="es-ES_tradnl" sz="1900" b="1" dirty="0">
                <a:latin typeface="Arial" panose="020B0604020202020204" pitchFamily="34" charset="0"/>
                <a:cs typeface="Arial" panose="020B0604020202020204" pitchFamily="34" charset="0"/>
              </a:rPr>
              <a:t>[FECHA Y HORA]</a:t>
            </a:r>
          </a:p>
        </p:txBody>
      </p:sp>
      <p:pic>
        <p:nvPicPr>
          <p:cNvPr id="26" name="Small fire flame" descr="Small fire flames">
            <a:extLst>
              <a:ext uri="{FF2B5EF4-FFF2-40B4-BE49-F238E27FC236}">
                <a16:creationId xmlns:a16="http://schemas.microsoft.com/office/drawing/2014/main" id="{BA8BA7A8-C5FA-6748-9236-C8E3832B236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3786257">
            <a:off x="2946386" y="2899450"/>
            <a:ext cx="975958" cy="1209102"/>
          </a:xfrm>
          <a:prstGeom prst="rect">
            <a:avLst/>
          </a:prstGeom>
        </p:spPr>
      </p:pic>
      <p:pic>
        <p:nvPicPr>
          <p:cNvPr id="22" name="Small fire flame" descr="Small fire flames">
            <a:extLst>
              <a:ext uri="{FF2B5EF4-FFF2-40B4-BE49-F238E27FC236}">
                <a16:creationId xmlns:a16="http://schemas.microsoft.com/office/drawing/2014/main" id="{AEFF0534-480C-E340-A334-0DD93D3E504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624058">
            <a:off x="4224584" y="3025722"/>
            <a:ext cx="1002636" cy="2323252"/>
          </a:xfrm>
          <a:prstGeom prst="rect">
            <a:avLst/>
          </a:prstGeom>
        </p:spPr>
      </p:pic>
      <p:sp>
        <p:nvSpPr>
          <p:cNvPr id="23" name="Rounded Rectangle" descr="[REGISTRATION QR CODE]&#13;&#10;">
            <a:extLst>
              <a:ext uri="{FF2B5EF4-FFF2-40B4-BE49-F238E27FC236}">
                <a16:creationId xmlns:a16="http://schemas.microsoft.com/office/drawing/2014/main" id="{A239FF60-EE2D-3847-8983-30DB1D585E3A}"/>
              </a:ext>
            </a:extLst>
          </p:cNvPr>
          <p:cNvSpPr/>
          <p:nvPr/>
        </p:nvSpPr>
        <p:spPr>
          <a:xfrm>
            <a:off x="3591853" y="3045373"/>
            <a:ext cx="1371600" cy="128595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00" b="1" dirty="0"/>
              <a:t>[REGISTRO O CÓDIGO DE ENLACE]</a:t>
            </a:r>
          </a:p>
          <a:p>
            <a:pPr algn="ctr"/>
            <a:endParaRPr lang="en-US" sz="1300" b="1" dirty="0"/>
          </a:p>
        </p:txBody>
      </p:sp>
      <p:sp>
        <p:nvSpPr>
          <p:cNvPr id="10" name="Content" descr="Come learn how you can detect and eliminate fire hazards at your work.">
            <a:extLst>
              <a:ext uri="{FF2B5EF4-FFF2-40B4-BE49-F238E27FC236}">
                <a16:creationId xmlns:a16="http://schemas.microsoft.com/office/drawing/2014/main" id="{AC85AF8D-2E28-024B-97F9-A57F4DA88B35}"/>
              </a:ext>
            </a:extLst>
          </p:cNvPr>
          <p:cNvSpPr txBox="1"/>
          <p:nvPr/>
        </p:nvSpPr>
        <p:spPr>
          <a:xfrm>
            <a:off x="53786" y="4608008"/>
            <a:ext cx="7664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Venga y aprenda cómo puede detectar y eliminar los riesgos de incendio en su taller.</a:t>
            </a:r>
          </a:p>
        </p:txBody>
      </p:sp>
    </p:spTree>
    <p:extLst>
      <p:ext uri="{BB962C8B-B14F-4D97-AF65-F5344CB8AC3E}">
        <p14:creationId xmlns:p14="http://schemas.microsoft.com/office/powerpoint/2010/main" val="42771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CA38C-470A-AA42-9F43-01CAB753E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816" y="359490"/>
            <a:ext cx="3655343" cy="972080"/>
          </a:xfrm>
        </p:spPr>
        <p:txBody>
          <a:bodyPr>
            <a:normAutofit/>
          </a:bodyPr>
          <a:lstStyle/>
          <a:p>
            <a:r>
              <a:rPr lang="es-ES_tradnl" sz="2000" b="1" dirty="0">
                <a:solidFill>
                  <a:srgbClr val="AD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 actúa más rápido que </a:t>
            </a:r>
            <a:br>
              <a:rPr lang="es-ES_tradnl" sz="2000" b="1" dirty="0">
                <a:solidFill>
                  <a:srgbClr val="AD38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000" b="1" dirty="0">
                <a:solidFill>
                  <a:srgbClr val="AD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prevención de incendios.</a:t>
            </a:r>
          </a:p>
        </p:txBody>
      </p:sp>
      <p:pic>
        <p:nvPicPr>
          <p:cNvPr id="17" name="Picture" descr="fire logo">
            <a:extLst>
              <a:ext uri="{FF2B5EF4-FFF2-40B4-BE49-F238E27FC236}">
                <a16:creationId xmlns:a16="http://schemas.microsoft.com/office/drawing/2014/main" id="{E9CBED65-C33F-A44D-AB02-68CE930DF68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55529" y="405726"/>
            <a:ext cx="677495" cy="846868"/>
          </a:xfrm>
          <a:prstGeom prst="rect">
            <a:avLst/>
          </a:prstGeom>
        </p:spPr>
      </p:pic>
      <p:pic>
        <p:nvPicPr>
          <p:cNvPr id="19" name="Picture 2" descr="SERI">
            <a:extLst>
              <a:ext uri="{FF2B5EF4-FFF2-40B4-BE49-F238E27FC236}">
                <a16:creationId xmlns:a16="http://schemas.microsoft.com/office/drawing/2014/main" id="{D5353B56-F283-F043-8E5E-80529FDC85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19" t="28283" r="13875" b="28963"/>
          <a:stretch/>
        </p:blipFill>
        <p:spPr>
          <a:xfrm>
            <a:off x="275510" y="1919566"/>
            <a:ext cx="1130271" cy="660113"/>
          </a:xfrm>
          <a:prstGeom prst="rect">
            <a:avLst/>
          </a:prstGeom>
        </p:spPr>
      </p:pic>
      <p:sp>
        <p:nvSpPr>
          <p:cNvPr id="20" name="Content" descr="520-321-9488&#13;&#10;seri@seriaz.org&#13;&#10;www.seriaz.org&#13;&#10;Follow us on social&#13;&#10;@seriazsolutions">
            <a:extLst>
              <a:ext uri="{FF2B5EF4-FFF2-40B4-BE49-F238E27FC236}">
                <a16:creationId xmlns:a16="http://schemas.microsoft.com/office/drawing/2014/main" id="{9778536D-1EB3-8347-B941-E235E143CD7C}"/>
              </a:ext>
            </a:extLst>
          </p:cNvPr>
          <p:cNvSpPr txBox="1"/>
          <p:nvPr/>
        </p:nvSpPr>
        <p:spPr>
          <a:xfrm>
            <a:off x="221718" y="2545936"/>
            <a:ext cx="2937118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520-321-9488</a:t>
            </a:r>
            <a:endParaRPr lang="en-US" sz="1600" dirty="0"/>
          </a:p>
          <a:p>
            <a:r>
              <a:rPr lang="en-US" sz="1625" b="1" dirty="0">
                <a:latin typeface="Arial" panose="020B0604020202020204" pitchFamily="34" charset="0"/>
                <a:cs typeface="Arial" panose="020B0604020202020204" pitchFamily="34" charset="0"/>
              </a:rPr>
              <a:t>seri@seriaz.org</a:t>
            </a:r>
          </a:p>
          <a:p>
            <a:r>
              <a:rPr lang="en-US" sz="1625" b="1" dirty="0">
                <a:latin typeface="Arial" panose="020B0604020202020204" pitchFamily="34" charset="0"/>
                <a:cs typeface="Arial" panose="020B0604020202020204" pitchFamily="34" charset="0"/>
              </a:rPr>
              <a:t>www.seriaz.org</a:t>
            </a:r>
          </a:p>
          <a:p>
            <a:r>
              <a:rPr lang="es-ES_tradnl" sz="1625" b="1" dirty="0">
                <a:latin typeface="Arial" panose="020B0604020202020204" pitchFamily="34" charset="0"/>
                <a:cs typeface="Arial" panose="020B0604020202020204" pitchFamily="34" charset="0"/>
              </a:rPr>
              <a:t>Síguenos en redes sociales </a:t>
            </a:r>
          </a:p>
          <a:p>
            <a:r>
              <a:rPr lang="en-US" sz="1625" b="1" dirty="0">
                <a:latin typeface="Arial" panose="020B0604020202020204" pitchFamily="34" charset="0"/>
                <a:cs typeface="Arial" panose="020B0604020202020204" pitchFamily="34" charset="0"/>
              </a:rPr>
              <a:t>@seriazsolutions</a:t>
            </a:r>
          </a:p>
        </p:txBody>
      </p:sp>
      <p:pic>
        <p:nvPicPr>
          <p:cNvPr id="21" name="Facebook logo" descr="facebook">
            <a:extLst>
              <a:ext uri="{FF2B5EF4-FFF2-40B4-BE49-F238E27FC236}">
                <a16:creationId xmlns:a16="http://schemas.microsoft.com/office/drawing/2014/main" id="{C16E13B4-A8B8-3949-BB84-0D9DE2174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483" y="3395520"/>
            <a:ext cx="169317" cy="167029"/>
          </a:xfrm>
          <a:prstGeom prst="rect">
            <a:avLst/>
          </a:prstGeom>
        </p:spPr>
      </p:pic>
      <p:pic>
        <p:nvPicPr>
          <p:cNvPr id="22" name="Instagram logo" descr="instagram ">
            <a:extLst>
              <a:ext uri="{FF2B5EF4-FFF2-40B4-BE49-F238E27FC236}">
                <a16:creationId xmlns:a16="http://schemas.microsoft.com/office/drawing/2014/main" id="{6EFA27D9-575E-4D43-B47E-A31A682067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486" y="3400544"/>
            <a:ext cx="157505" cy="162005"/>
          </a:xfrm>
          <a:prstGeom prst="rect">
            <a:avLst/>
          </a:prstGeom>
        </p:spPr>
      </p:pic>
      <p:pic>
        <p:nvPicPr>
          <p:cNvPr id="23" name="Twitter logo" descr="twitter">
            <a:extLst>
              <a:ext uri="{FF2B5EF4-FFF2-40B4-BE49-F238E27FC236}">
                <a16:creationId xmlns:a16="http://schemas.microsoft.com/office/drawing/2014/main" id="{88AA92A6-FB81-BE45-8D9B-E8D4B69BB8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5998" y="3405648"/>
            <a:ext cx="157505" cy="159633"/>
          </a:xfrm>
          <a:prstGeom prst="rect">
            <a:avLst/>
          </a:prstGeom>
        </p:spPr>
      </p:pic>
      <p:sp>
        <p:nvSpPr>
          <p:cNvPr id="24" name="Content">
            <a:extLst>
              <a:ext uri="{FF2B5EF4-FFF2-40B4-BE49-F238E27FC236}">
                <a16:creationId xmlns:a16="http://schemas.microsoft.com/office/drawing/2014/main" id="{62210546-3DD9-5549-9D74-EA03D36F1177}"/>
              </a:ext>
            </a:extLst>
          </p:cNvPr>
          <p:cNvSpPr txBox="1"/>
          <p:nvPr/>
        </p:nvSpPr>
        <p:spPr>
          <a:xfrm>
            <a:off x="243839" y="4330477"/>
            <a:ext cx="34256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/>
              <a:t>Este material fue producido bajo la beca número SH 99059-SH0 de la Administración de Salud y Seguridad Ocupacional, Departamento de Trabajo de EE.UU. No necesariamente refleja los puntos de vista o políticas del Departamento de Trabajo de los EE. UU., ni la mención de nombres comerciales, productos comerciales u organizaciones implica el respaldo por parte del gobierno de los EE.UU.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7327276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 descr="YOU ARE INVITED!">
            <a:extLst>
              <a:ext uri="{FF2B5EF4-FFF2-40B4-BE49-F238E27FC236}">
                <a16:creationId xmlns:a16="http://schemas.microsoft.com/office/drawing/2014/main" id="{EA634843-BDF0-C64E-A9F4-085FA6DF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982" y="504386"/>
            <a:ext cx="5730437" cy="700192"/>
          </a:xfrm>
        </p:spPr>
        <p:txBody>
          <a:bodyPr>
            <a:noAutofit/>
          </a:bodyPr>
          <a:lstStyle/>
          <a:p>
            <a:pPr algn="ctr"/>
            <a:r>
              <a:rPr lang="es-ES_tradnl" sz="4400" b="1" dirty="0">
                <a:latin typeface="Arial" panose="020B0604020202020204" pitchFamily="34" charset="0"/>
                <a:cs typeface="Arial" panose="020B0604020202020204" pitchFamily="34" charset="0"/>
              </a:rPr>
              <a:t>¡ESTAS INVITADO!</a:t>
            </a:r>
            <a:endParaRPr lang="es-ES_tradnl" sz="4200" dirty="0"/>
          </a:p>
        </p:txBody>
      </p:sp>
      <p:pic>
        <p:nvPicPr>
          <p:cNvPr id="4" name="Picture" descr="car equipment, tire, first-aid kit, fire extinguisher">
            <a:extLst>
              <a:ext uri="{FF2B5EF4-FFF2-40B4-BE49-F238E27FC236}">
                <a16:creationId xmlns:a16="http://schemas.microsoft.com/office/drawing/2014/main" id="{7FEA9929-D25D-CB47-9719-8BDBA9DF518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6122" t="4983" r="5296"/>
          <a:stretch/>
        </p:blipFill>
        <p:spPr>
          <a:xfrm>
            <a:off x="1802674" y="1399928"/>
            <a:ext cx="4223658" cy="2824989"/>
          </a:xfrm>
          <a:prstGeom prst="rect">
            <a:avLst/>
          </a:prstGeom>
        </p:spPr>
      </p:pic>
      <p:pic>
        <p:nvPicPr>
          <p:cNvPr id="17" name="Small fire flame" descr="Small fire flames">
            <a:extLst>
              <a:ext uri="{FF2B5EF4-FFF2-40B4-BE49-F238E27FC236}">
                <a16:creationId xmlns:a16="http://schemas.microsoft.com/office/drawing/2014/main" id="{A1760072-DAAD-A04B-B7F7-9786E08B16D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410129" flipH="1">
            <a:off x="3402432" y="1289819"/>
            <a:ext cx="341216" cy="422729"/>
          </a:xfrm>
          <a:prstGeom prst="rect">
            <a:avLst/>
          </a:prstGeom>
        </p:spPr>
      </p:pic>
      <p:sp>
        <p:nvSpPr>
          <p:cNvPr id="15" name="Rounded Rectangle" descr="FIRE PREVENTION FOR AUTO SHOPS&#13;&#10;&#13;&#10;[DATE AND TIME]&#13;&#10;">
            <a:extLst>
              <a:ext uri="{FF2B5EF4-FFF2-40B4-BE49-F238E27FC236}">
                <a16:creationId xmlns:a16="http://schemas.microsoft.com/office/drawing/2014/main" id="{1789531D-30F1-9A43-8D7A-05A96E75BB9D}"/>
              </a:ext>
            </a:extLst>
          </p:cNvPr>
          <p:cNvSpPr/>
          <p:nvPr/>
        </p:nvSpPr>
        <p:spPr>
          <a:xfrm>
            <a:off x="247135" y="1587670"/>
            <a:ext cx="2114227" cy="1396492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00" b="1" dirty="0"/>
              <a:t>PREVENCIÓN DE INCENDIOS PARA TALLERES MECÁNICOS</a:t>
            </a:r>
          </a:p>
          <a:p>
            <a:pPr algn="ctr"/>
            <a:endParaRPr lang="es-ES_tradnl" sz="1300" b="1" dirty="0"/>
          </a:p>
          <a:p>
            <a:pPr algn="ctr"/>
            <a:r>
              <a:rPr lang="es-ES_tradnl" sz="1300" b="1" dirty="0"/>
              <a:t>(FECHA  Y HORA</a:t>
            </a:r>
            <a:r>
              <a:rPr lang="es-ES_tradnl" sz="1100" b="1" dirty="0"/>
              <a:t>)</a:t>
            </a:r>
          </a:p>
        </p:txBody>
      </p:sp>
      <p:pic>
        <p:nvPicPr>
          <p:cNvPr id="18" name="Small fire flame" descr="Small fire flames">
            <a:extLst>
              <a:ext uri="{FF2B5EF4-FFF2-40B4-BE49-F238E27FC236}">
                <a16:creationId xmlns:a16="http://schemas.microsoft.com/office/drawing/2014/main" id="{8061214F-046C-4449-9CF0-390DA51EA84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14"/>
          <a:stretch/>
        </p:blipFill>
        <p:spPr>
          <a:xfrm rot="2151806">
            <a:off x="5804592" y="2066135"/>
            <a:ext cx="473176" cy="1044095"/>
          </a:xfrm>
          <a:prstGeom prst="rect">
            <a:avLst/>
          </a:prstGeom>
        </p:spPr>
      </p:pic>
      <p:sp>
        <p:nvSpPr>
          <p:cNvPr id="23" name="Rounded Rectangle" descr="[REGISTRATION QR CODE]&#13;&#10;">
            <a:extLst>
              <a:ext uri="{FF2B5EF4-FFF2-40B4-BE49-F238E27FC236}">
                <a16:creationId xmlns:a16="http://schemas.microsoft.com/office/drawing/2014/main" id="{A239FF60-EE2D-3847-8983-30DB1D585E3A}"/>
              </a:ext>
            </a:extLst>
          </p:cNvPr>
          <p:cNvSpPr/>
          <p:nvPr/>
        </p:nvSpPr>
        <p:spPr>
          <a:xfrm>
            <a:off x="5603221" y="2984161"/>
            <a:ext cx="1430970" cy="1341619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00" b="1" dirty="0"/>
              <a:t>[</a:t>
            </a:r>
            <a:r>
              <a:rPr lang="es-ES_tradnl" sz="1300" b="1" dirty="0"/>
              <a:t>REGISTRO O CÓDIGO DE ENLACE]</a:t>
            </a:r>
          </a:p>
          <a:p>
            <a:pPr algn="ctr"/>
            <a:endParaRPr lang="en-US" sz="1300" b="1" dirty="0"/>
          </a:p>
        </p:txBody>
      </p:sp>
      <p:sp>
        <p:nvSpPr>
          <p:cNvPr id="9" name="Content" descr="Come learn how you can detect and eliminate fire hazards at your work.">
            <a:extLst>
              <a:ext uri="{FF2B5EF4-FFF2-40B4-BE49-F238E27FC236}">
                <a16:creationId xmlns:a16="http://schemas.microsoft.com/office/drawing/2014/main" id="{CFAA6F35-5D0D-1347-9C6A-FE4DCEC05F31}"/>
              </a:ext>
            </a:extLst>
          </p:cNvPr>
          <p:cNvSpPr txBox="1"/>
          <p:nvPr/>
        </p:nvSpPr>
        <p:spPr>
          <a:xfrm>
            <a:off x="53786" y="4608008"/>
            <a:ext cx="7664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Venga y aprenda cómo puede detectar y eliminar los riesgos de incendio en su taller.</a:t>
            </a:r>
          </a:p>
        </p:txBody>
      </p:sp>
    </p:spTree>
    <p:extLst>
      <p:ext uri="{BB962C8B-B14F-4D97-AF65-F5344CB8AC3E}">
        <p14:creationId xmlns:p14="http://schemas.microsoft.com/office/powerpoint/2010/main" val="35899449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8E7F0E4-B13C-5449-822E-DB7AC5D5E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816" y="359490"/>
            <a:ext cx="3655343" cy="972080"/>
          </a:xfrm>
        </p:spPr>
        <p:txBody>
          <a:bodyPr>
            <a:normAutofit/>
          </a:bodyPr>
          <a:lstStyle/>
          <a:p>
            <a:r>
              <a:rPr lang="es-ES_tradnl" sz="2000" b="1" dirty="0">
                <a:solidFill>
                  <a:srgbClr val="AD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Nada actúa más rápido que </a:t>
            </a:r>
            <a:br>
              <a:rPr lang="es-ES_tradnl" sz="2000" b="1" dirty="0">
                <a:solidFill>
                  <a:srgbClr val="AD384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_tradnl" sz="2000" b="1" dirty="0">
                <a:solidFill>
                  <a:srgbClr val="AD38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prevención de incendios.</a:t>
            </a:r>
          </a:p>
        </p:txBody>
      </p:sp>
      <p:pic>
        <p:nvPicPr>
          <p:cNvPr id="13" name="Picture" descr="fire logo">
            <a:extLst>
              <a:ext uri="{FF2B5EF4-FFF2-40B4-BE49-F238E27FC236}">
                <a16:creationId xmlns:a16="http://schemas.microsoft.com/office/drawing/2014/main" id="{97E12189-71AE-7D4B-8AA9-4587F911C84B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84000"/>
          </a:blip>
          <a:stretch>
            <a:fillRect/>
          </a:stretch>
        </p:blipFill>
        <p:spPr>
          <a:xfrm>
            <a:off x="355529" y="405726"/>
            <a:ext cx="677495" cy="846868"/>
          </a:xfrm>
          <a:prstGeom prst="rect">
            <a:avLst/>
          </a:prstGeom>
        </p:spPr>
      </p:pic>
      <p:pic>
        <p:nvPicPr>
          <p:cNvPr id="15" name="Picture 2" descr="SERI">
            <a:extLst>
              <a:ext uri="{FF2B5EF4-FFF2-40B4-BE49-F238E27FC236}">
                <a16:creationId xmlns:a16="http://schemas.microsoft.com/office/drawing/2014/main" id="{789947A6-3D7F-EB40-89E7-4C4EB3D5EE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19" t="28283" r="13875" b="28963"/>
          <a:stretch/>
        </p:blipFill>
        <p:spPr>
          <a:xfrm>
            <a:off x="275510" y="1919566"/>
            <a:ext cx="1130271" cy="660113"/>
          </a:xfrm>
          <a:prstGeom prst="rect">
            <a:avLst/>
          </a:prstGeom>
        </p:spPr>
      </p:pic>
      <p:sp>
        <p:nvSpPr>
          <p:cNvPr id="20" name="Content" descr="520-321-9488&#13;&#10;seri@seriaz.org&#13;&#10;www.seriaz.org&#13;&#10;Follow us on social&#13;&#10;@seriazsolutions">
            <a:extLst>
              <a:ext uri="{FF2B5EF4-FFF2-40B4-BE49-F238E27FC236}">
                <a16:creationId xmlns:a16="http://schemas.microsoft.com/office/drawing/2014/main" id="{D5BFB2C9-40C5-5940-810B-56B4348E9478}"/>
              </a:ext>
            </a:extLst>
          </p:cNvPr>
          <p:cNvSpPr txBox="1"/>
          <p:nvPr/>
        </p:nvSpPr>
        <p:spPr>
          <a:xfrm>
            <a:off x="221718" y="2545936"/>
            <a:ext cx="2937118" cy="13434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520-321-9488</a:t>
            </a:r>
            <a:endParaRPr lang="en-US" sz="1600" dirty="0"/>
          </a:p>
          <a:p>
            <a:r>
              <a:rPr lang="en-US" sz="1625" b="1" dirty="0">
                <a:latin typeface="Arial" panose="020B0604020202020204" pitchFamily="34" charset="0"/>
                <a:cs typeface="Arial" panose="020B0604020202020204" pitchFamily="34" charset="0"/>
              </a:rPr>
              <a:t>seri@seriaz.org</a:t>
            </a:r>
          </a:p>
          <a:p>
            <a:r>
              <a:rPr lang="en-US" sz="1625" b="1" dirty="0">
                <a:latin typeface="Arial" panose="020B0604020202020204" pitchFamily="34" charset="0"/>
                <a:cs typeface="Arial" panose="020B0604020202020204" pitchFamily="34" charset="0"/>
              </a:rPr>
              <a:t>www.seriaz.org</a:t>
            </a:r>
          </a:p>
          <a:p>
            <a:r>
              <a:rPr lang="es-ES_tradnl" sz="1625" b="1" dirty="0">
                <a:latin typeface="Arial" panose="020B0604020202020204" pitchFamily="34" charset="0"/>
                <a:cs typeface="Arial" panose="020B0604020202020204" pitchFamily="34" charset="0"/>
              </a:rPr>
              <a:t>Síguenos en redes sociales </a:t>
            </a:r>
          </a:p>
          <a:p>
            <a:r>
              <a:rPr lang="en-US" sz="1625" b="1" dirty="0">
                <a:latin typeface="Arial" panose="020B0604020202020204" pitchFamily="34" charset="0"/>
                <a:cs typeface="Arial" panose="020B0604020202020204" pitchFamily="34" charset="0"/>
              </a:rPr>
              <a:t>@seriazsolutions</a:t>
            </a:r>
          </a:p>
        </p:txBody>
      </p:sp>
      <p:pic>
        <p:nvPicPr>
          <p:cNvPr id="21" name="Facebook logo" descr="facebook">
            <a:extLst>
              <a:ext uri="{FF2B5EF4-FFF2-40B4-BE49-F238E27FC236}">
                <a16:creationId xmlns:a16="http://schemas.microsoft.com/office/drawing/2014/main" id="{DFB8B1FF-DB8B-3043-8C9B-C43D080C78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483" y="3395520"/>
            <a:ext cx="169317" cy="167029"/>
          </a:xfrm>
          <a:prstGeom prst="rect">
            <a:avLst/>
          </a:prstGeom>
        </p:spPr>
      </p:pic>
      <p:pic>
        <p:nvPicPr>
          <p:cNvPr id="23" name="Instagram logo" descr="instagram ">
            <a:extLst>
              <a:ext uri="{FF2B5EF4-FFF2-40B4-BE49-F238E27FC236}">
                <a16:creationId xmlns:a16="http://schemas.microsoft.com/office/drawing/2014/main" id="{6BDD5C75-082E-C64F-A045-953CD05146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486" y="3400544"/>
            <a:ext cx="157505" cy="162005"/>
          </a:xfrm>
          <a:prstGeom prst="rect">
            <a:avLst/>
          </a:prstGeom>
        </p:spPr>
      </p:pic>
      <p:pic>
        <p:nvPicPr>
          <p:cNvPr id="24" name="Twitter logo" descr="twitter">
            <a:extLst>
              <a:ext uri="{FF2B5EF4-FFF2-40B4-BE49-F238E27FC236}">
                <a16:creationId xmlns:a16="http://schemas.microsoft.com/office/drawing/2014/main" id="{53676E1A-EAA3-0D4D-B879-4F1332AF258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5998" y="3405648"/>
            <a:ext cx="157505" cy="159633"/>
          </a:xfrm>
          <a:prstGeom prst="rect">
            <a:avLst/>
          </a:prstGeom>
        </p:spPr>
      </p:pic>
      <p:sp>
        <p:nvSpPr>
          <p:cNvPr id="25" name="Content">
            <a:extLst>
              <a:ext uri="{FF2B5EF4-FFF2-40B4-BE49-F238E27FC236}">
                <a16:creationId xmlns:a16="http://schemas.microsoft.com/office/drawing/2014/main" id="{19788500-5093-0249-A3FC-0CDF567A88EE}"/>
              </a:ext>
            </a:extLst>
          </p:cNvPr>
          <p:cNvSpPr txBox="1"/>
          <p:nvPr/>
        </p:nvSpPr>
        <p:spPr>
          <a:xfrm>
            <a:off x="243839" y="4330477"/>
            <a:ext cx="34256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/>
              <a:t>Este material fue producido bajo la beca número SH 99059-SH0 de la Administración de Salud y Seguridad Ocupacional, Departamento de Trabajo de EE.UU. No necesariamente refleja los puntos de vista o políticas del Departamento de Trabajo de los EE. UU., ni la mención de nombres comerciales, productos comerciales u organizaciones implica el respaldo por parte del gobierno de los EE.UU.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5573172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" descr="YOU ARE INVITED!">
            <a:extLst>
              <a:ext uri="{FF2B5EF4-FFF2-40B4-BE49-F238E27FC236}">
                <a16:creationId xmlns:a16="http://schemas.microsoft.com/office/drawing/2014/main" id="{EA634843-BDF0-C64E-A9F4-085FA6DF65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9908" y="513303"/>
            <a:ext cx="5292578" cy="700192"/>
          </a:xfrm>
        </p:spPr>
        <p:txBody>
          <a:bodyPr>
            <a:noAutofit/>
          </a:bodyPr>
          <a:lstStyle/>
          <a:p>
            <a:pPr algn="ctr"/>
            <a:r>
              <a:rPr lang="es-ES_tradnl" sz="4400" b="1" dirty="0">
                <a:latin typeface="Arial" panose="020B0604020202020204" pitchFamily="34" charset="0"/>
                <a:cs typeface="Arial" panose="020B0604020202020204" pitchFamily="34" charset="0"/>
              </a:rPr>
              <a:t>¡ESTAS INVITADO!</a:t>
            </a:r>
            <a:endParaRPr lang="es-ES_tradnl" sz="4200" dirty="0"/>
          </a:p>
        </p:txBody>
      </p:sp>
      <p:pic>
        <p:nvPicPr>
          <p:cNvPr id="8" name="Picture">
            <a:extLst>
              <a:ext uri="{FF2B5EF4-FFF2-40B4-BE49-F238E27FC236}">
                <a16:creationId xmlns:a16="http://schemas.microsoft.com/office/drawing/2014/main" id="{A33ADB55-A069-124D-9082-A2D42BC79C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42899" y="1388458"/>
            <a:ext cx="4422158" cy="3028298"/>
          </a:xfrm>
          <a:prstGeom prst="rect">
            <a:avLst/>
          </a:prstGeom>
        </p:spPr>
      </p:pic>
      <p:sp>
        <p:nvSpPr>
          <p:cNvPr id="15" name="Rounded Rectangle" descr="FIRE PREVENTION FOR AUTO SHOPS&#13;&#10;&#13;&#10;[DATE AND TIME]&#13;&#10;">
            <a:extLst>
              <a:ext uri="{FF2B5EF4-FFF2-40B4-BE49-F238E27FC236}">
                <a16:creationId xmlns:a16="http://schemas.microsoft.com/office/drawing/2014/main" id="{1789531D-30F1-9A43-8D7A-05A96E75BB9D}"/>
              </a:ext>
            </a:extLst>
          </p:cNvPr>
          <p:cNvSpPr/>
          <p:nvPr/>
        </p:nvSpPr>
        <p:spPr>
          <a:xfrm>
            <a:off x="540310" y="1541912"/>
            <a:ext cx="2134065" cy="1361926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00" b="1" dirty="0"/>
              <a:t>PREVENCIÓN DE INCENDIOS PARA TALLERES MECÁNICOS</a:t>
            </a:r>
          </a:p>
          <a:p>
            <a:pPr algn="ctr"/>
            <a:endParaRPr lang="es-ES_tradnl" sz="1300" b="1" dirty="0"/>
          </a:p>
          <a:p>
            <a:pPr algn="ctr"/>
            <a:r>
              <a:rPr lang="es-ES_tradnl" sz="1300" b="1" dirty="0"/>
              <a:t>[FECHA Y HORA]</a:t>
            </a:r>
          </a:p>
        </p:txBody>
      </p:sp>
      <p:pic>
        <p:nvPicPr>
          <p:cNvPr id="13" name="Small fire flame" descr="Small fire flames">
            <a:extLst>
              <a:ext uri="{FF2B5EF4-FFF2-40B4-BE49-F238E27FC236}">
                <a16:creationId xmlns:a16="http://schemas.microsoft.com/office/drawing/2014/main" id="{63DFA8FB-BF40-FD41-A04D-5AD52E435A7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5392789">
            <a:off x="5001449" y="1610501"/>
            <a:ext cx="422078" cy="610766"/>
          </a:xfrm>
          <a:prstGeom prst="rect">
            <a:avLst/>
          </a:prstGeom>
        </p:spPr>
      </p:pic>
      <p:pic>
        <p:nvPicPr>
          <p:cNvPr id="18" name="Small fire flame">
            <a:extLst>
              <a:ext uri="{FF2B5EF4-FFF2-40B4-BE49-F238E27FC236}">
                <a16:creationId xmlns:a16="http://schemas.microsoft.com/office/drawing/2014/main" id="{8061214F-046C-4449-9CF0-390DA51EA8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114"/>
          <a:stretch/>
        </p:blipFill>
        <p:spPr>
          <a:xfrm rot="2151806">
            <a:off x="5879542" y="2066135"/>
            <a:ext cx="473176" cy="1044095"/>
          </a:xfrm>
          <a:prstGeom prst="rect">
            <a:avLst/>
          </a:prstGeom>
        </p:spPr>
      </p:pic>
      <p:sp>
        <p:nvSpPr>
          <p:cNvPr id="23" name="Rounded Rectangle" descr="[REGISTRATION QR CODE]&#13;&#10;">
            <a:extLst>
              <a:ext uri="{FF2B5EF4-FFF2-40B4-BE49-F238E27FC236}">
                <a16:creationId xmlns:a16="http://schemas.microsoft.com/office/drawing/2014/main" id="{A239FF60-EE2D-3847-8983-30DB1D585E3A}"/>
              </a:ext>
            </a:extLst>
          </p:cNvPr>
          <p:cNvSpPr/>
          <p:nvPr/>
        </p:nvSpPr>
        <p:spPr>
          <a:xfrm>
            <a:off x="5475463" y="3047544"/>
            <a:ext cx="1391589" cy="1304697"/>
          </a:xfrm>
          <a:prstGeom prst="round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300" b="1" dirty="0"/>
              <a:t>[REGISTRO O CÓDIGO DE ENLACE]</a:t>
            </a:r>
          </a:p>
        </p:txBody>
      </p:sp>
      <p:sp>
        <p:nvSpPr>
          <p:cNvPr id="9" name="Content" descr="Come learn how you can detect and eliminate fire hazards at your work.">
            <a:extLst>
              <a:ext uri="{FF2B5EF4-FFF2-40B4-BE49-F238E27FC236}">
                <a16:creationId xmlns:a16="http://schemas.microsoft.com/office/drawing/2014/main" id="{DCA13896-4203-5843-B8D9-E6FA4C7294C2}"/>
              </a:ext>
            </a:extLst>
          </p:cNvPr>
          <p:cNvSpPr txBox="1"/>
          <p:nvPr/>
        </p:nvSpPr>
        <p:spPr>
          <a:xfrm>
            <a:off x="53786" y="4608008"/>
            <a:ext cx="766482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Venga y aprenda cómo puede detectar y eliminar los riesgos de incendio en su taller.</a:t>
            </a:r>
          </a:p>
        </p:txBody>
      </p:sp>
    </p:spTree>
    <p:extLst>
      <p:ext uri="{BB962C8B-B14F-4D97-AF65-F5344CB8AC3E}">
        <p14:creationId xmlns:p14="http://schemas.microsoft.com/office/powerpoint/2010/main" val="3941860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" descr="520-321-9488">
            <a:extLst>
              <a:ext uri="{FF2B5EF4-FFF2-40B4-BE49-F238E27FC236}">
                <a16:creationId xmlns:a16="http://schemas.microsoft.com/office/drawing/2014/main" id="{B8B6EB04-3BB8-BD4D-90A5-985617E2E2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610" y="2330298"/>
            <a:ext cx="1503207" cy="391510"/>
          </a:xfrm>
        </p:spPr>
        <p:txBody>
          <a:bodyPr>
            <a:noAutofit/>
          </a:bodyPr>
          <a:lstStyle/>
          <a:p>
            <a:r>
              <a:rPr lang="en-US" sz="1630" b="1" dirty="0">
                <a:latin typeface="Arial" panose="020B0604020202020204" pitchFamily="34" charset="0"/>
                <a:cs typeface="Arial" panose="020B0604020202020204" pitchFamily="34" charset="0"/>
              </a:rPr>
              <a:t>520-321-9488</a:t>
            </a:r>
            <a:endParaRPr lang="en-US" sz="1630" dirty="0"/>
          </a:p>
        </p:txBody>
      </p:sp>
      <p:pic>
        <p:nvPicPr>
          <p:cNvPr id="6" name="Picture 1" descr="fire flame">
            <a:extLst>
              <a:ext uri="{FF2B5EF4-FFF2-40B4-BE49-F238E27FC236}">
                <a16:creationId xmlns:a16="http://schemas.microsoft.com/office/drawing/2014/main" id="{CBC59AEA-411F-2C4D-8775-9DB43B84423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30027" b="16418"/>
          <a:stretch/>
        </p:blipFill>
        <p:spPr>
          <a:xfrm>
            <a:off x="9712" y="0"/>
            <a:ext cx="4407882" cy="1647538"/>
          </a:xfrm>
          <a:prstGeom prst="rect">
            <a:avLst/>
          </a:prstGeom>
        </p:spPr>
      </p:pic>
      <p:pic>
        <p:nvPicPr>
          <p:cNvPr id="15" name="Picture 2" descr="SERI">
            <a:extLst>
              <a:ext uri="{FF2B5EF4-FFF2-40B4-BE49-F238E27FC236}">
                <a16:creationId xmlns:a16="http://schemas.microsoft.com/office/drawing/2014/main" id="{8A3B573C-71E8-DF48-A1AC-13C8F614DC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2919" t="28283" r="13875" b="28963"/>
          <a:stretch/>
        </p:blipFill>
        <p:spPr>
          <a:xfrm>
            <a:off x="275510" y="1693934"/>
            <a:ext cx="1130271" cy="660113"/>
          </a:xfrm>
          <a:prstGeom prst="rect">
            <a:avLst/>
          </a:prstGeom>
        </p:spPr>
      </p:pic>
      <p:sp>
        <p:nvSpPr>
          <p:cNvPr id="13" name="Content" descr="520-321-9488&#13;&#10;seri@seriaz.org&#13;&#10;www.seriaz.org&#13;&#10;Follow us on social&#13;&#10;@seriazsolutions">
            <a:extLst>
              <a:ext uri="{FF2B5EF4-FFF2-40B4-BE49-F238E27FC236}">
                <a16:creationId xmlns:a16="http://schemas.microsoft.com/office/drawing/2014/main" id="{277CBF9C-79CF-6247-8EEF-BE71676A87D2}"/>
              </a:ext>
            </a:extLst>
          </p:cNvPr>
          <p:cNvSpPr txBox="1"/>
          <p:nvPr/>
        </p:nvSpPr>
        <p:spPr>
          <a:xfrm>
            <a:off x="221718" y="2575134"/>
            <a:ext cx="2937118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25" b="1" dirty="0">
                <a:latin typeface="Arial" panose="020B0604020202020204" pitchFamily="34" charset="0"/>
                <a:cs typeface="Arial" panose="020B0604020202020204" pitchFamily="34" charset="0"/>
              </a:rPr>
              <a:t>seri@seriaz.org</a:t>
            </a:r>
          </a:p>
          <a:p>
            <a:r>
              <a:rPr lang="en-US" sz="1625" b="1" dirty="0">
                <a:latin typeface="Arial" panose="020B0604020202020204" pitchFamily="34" charset="0"/>
                <a:cs typeface="Arial" panose="020B0604020202020204" pitchFamily="34" charset="0"/>
              </a:rPr>
              <a:t>www.seriaz.org</a:t>
            </a:r>
          </a:p>
          <a:p>
            <a:r>
              <a:rPr lang="es-ES_tradnl" sz="1625" b="1" dirty="0">
                <a:latin typeface="Arial" panose="020B0604020202020204" pitchFamily="34" charset="0"/>
                <a:cs typeface="Arial" panose="020B0604020202020204" pitchFamily="34" charset="0"/>
              </a:rPr>
              <a:t>Síguenos en redes sociales </a:t>
            </a:r>
          </a:p>
          <a:p>
            <a:r>
              <a:rPr lang="en-US" sz="1625" b="1" dirty="0">
                <a:latin typeface="Arial" panose="020B0604020202020204" pitchFamily="34" charset="0"/>
                <a:cs typeface="Arial" panose="020B0604020202020204" pitchFamily="34" charset="0"/>
              </a:rPr>
              <a:t>@seriazsolutions</a:t>
            </a:r>
          </a:p>
        </p:txBody>
      </p:sp>
      <p:pic>
        <p:nvPicPr>
          <p:cNvPr id="17" name="Facebook logo" descr="facebook">
            <a:extLst>
              <a:ext uri="{FF2B5EF4-FFF2-40B4-BE49-F238E27FC236}">
                <a16:creationId xmlns:a16="http://schemas.microsoft.com/office/drawing/2014/main" id="{F6A8CF4A-E3E9-0345-8B30-4709A7E14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65483" y="3169888"/>
            <a:ext cx="169317" cy="167029"/>
          </a:xfrm>
          <a:prstGeom prst="rect">
            <a:avLst/>
          </a:prstGeom>
        </p:spPr>
      </p:pic>
      <p:pic>
        <p:nvPicPr>
          <p:cNvPr id="19" name="Instagram logo" descr="instagram ">
            <a:extLst>
              <a:ext uri="{FF2B5EF4-FFF2-40B4-BE49-F238E27FC236}">
                <a16:creationId xmlns:a16="http://schemas.microsoft.com/office/drawing/2014/main" id="{F92E8A73-A6AA-894F-B0B6-B4100B6FB8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4486" y="3174912"/>
            <a:ext cx="157505" cy="162005"/>
          </a:xfrm>
          <a:prstGeom prst="rect">
            <a:avLst/>
          </a:prstGeom>
        </p:spPr>
      </p:pic>
      <p:pic>
        <p:nvPicPr>
          <p:cNvPr id="21" name="Twitter logo" descr="twitter">
            <a:extLst>
              <a:ext uri="{FF2B5EF4-FFF2-40B4-BE49-F238E27FC236}">
                <a16:creationId xmlns:a16="http://schemas.microsoft.com/office/drawing/2014/main" id="{05C94680-2AE5-244A-B93E-F4A413869B0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85998" y="3180016"/>
            <a:ext cx="157505" cy="159633"/>
          </a:xfrm>
          <a:prstGeom prst="rect">
            <a:avLst/>
          </a:prstGeom>
        </p:spPr>
      </p:pic>
      <p:pic>
        <p:nvPicPr>
          <p:cNvPr id="10" name="Logo" descr="fire logo">
            <a:extLst>
              <a:ext uri="{FF2B5EF4-FFF2-40B4-BE49-F238E27FC236}">
                <a16:creationId xmlns:a16="http://schemas.microsoft.com/office/drawing/2014/main" id="{9F2806C1-2BFC-DF49-815A-E98283D4FBC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57" y="3622039"/>
            <a:ext cx="772636" cy="773496"/>
          </a:xfrm>
          <a:prstGeom prst="rect">
            <a:avLst/>
          </a:prstGeom>
        </p:spPr>
      </p:pic>
      <p:sp>
        <p:nvSpPr>
          <p:cNvPr id="11" name="Content" descr="Nothing acts faster than fire prevention.">
            <a:extLst>
              <a:ext uri="{FF2B5EF4-FFF2-40B4-BE49-F238E27FC236}">
                <a16:creationId xmlns:a16="http://schemas.microsoft.com/office/drawing/2014/main" id="{04BED6A5-5D96-6048-A6FD-83143FD5C75C}"/>
              </a:ext>
            </a:extLst>
          </p:cNvPr>
          <p:cNvSpPr txBox="1"/>
          <p:nvPr/>
        </p:nvSpPr>
        <p:spPr>
          <a:xfrm>
            <a:off x="840646" y="3774541"/>
            <a:ext cx="304555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_tradnl" sz="1400" b="1" dirty="0">
                <a:latin typeface="Arial" panose="020B0604020202020204" pitchFamily="34" charset="0"/>
                <a:cs typeface="Arial" panose="020B0604020202020204" pitchFamily="34" charset="0"/>
              </a:rPr>
              <a:t>Nada actúa más rápido que la prevención de incendios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400" dirty="0"/>
          </a:p>
        </p:txBody>
      </p:sp>
      <p:sp>
        <p:nvSpPr>
          <p:cNvPr id="12" name="Content">
            <a:extLst>
              <a:ext uri="{FF2B5EF4-FFF2-40B4-BE49-F238E27FC236}">
                <a16:creationId xmlns:a16="http://schemas.microsoft.com/office/drawing/2014/main" id="{73ABF839-2E6B-BF49-9D8F-1D1C5737EAB4}"/>
              </a:ext>
            </a:extLst>
          </p:cNvPr>
          <p:cNvSpPr txBox="1"/>
          <p:nvPr/>
        </p:nvSpPr>
        <p:spPr>
          <a:xfrm>
            <a:off x="243839" y="4330477"/>
            <a:ext cx="342563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700" dirty="0"/>
              <a:t>Este material fue producido bajo la beca número SH 99059-SH0 de la Administración de Salud y Seguridad Ocupacional, Departamento de Trabajo de EE.UU. No necesariamente refleja los puntos de vista o políticas del Departamento de Trabajo de los EE. UU., ni la mención de nombres comerciales, productos comerciales u organizaciones implica el respaldo por parte del gobierno de los EE.UU.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14915844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1191</TotalTime>
  <Words>558</Words>
  <Application>Microsoft Macintosh PowerPoint</Application>
  <PresentationFormat>Custom</PresentationFormat>
  <Paragraphs>58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¡ESTAS INVITADO!</vt:lpstr>
      <vt:lpstr>520-321-9488</vt:lpstr>
      <vt:lpstr>¡ESTAS INVITADO!</vt:lpstr>
      <vt:lpstr>Nada actúa más rápido que  la prevención de incendios.</vt:lpstr>
      <vt:lpstr>¡ESTAS INVITADO!</vt:lpstr>
      <vt:lpstr>Nada actúa más rápido que  la prevención de incendios.</vt:lpstr>
      <vt:lpstr>¡ESTAS INVITADO!</vt:lpstr>
      <vt:lpstr>520-321-9488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Ann Marie</cp:lastModifiedBy>
  <cp:revision>142</cp:revision>
  <cp:lastPrinted>2022-08-16T00:02:40Z</cp:lastPrinted>
  <dcterms:created xsi:type="dcterms:W3CDTF">2022-02-02T23:14:06Z</dcterms:created>
  <dcterms:modified xsi:type="dcterms:W3CDTF">2022-08-16T00:03:48Z</dcterms:modified>
</cp:coreProperties>
</file>