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44"/>
  </p:notesMasterIdLst>
  <p:sldIdLst>
    <p:sldId id="256" r:id="rId2"/>
    <p:sldId id="310" r:id="rId3"/>
    <p:sldId id="333" r:id="rId4"/>
    <p:sldId id="332" r:id="rId5"/>
    <p:sldId id="345" r:id="rId6"/>
    <p:sldId id="335" r:id="rId7"/>
    <p:sldId id="338" r:id="rId8"/>
    <p:sldId id="339" r:id="rId9"/>
    <p:sldId id="340" r:id="rId10"/>
    <p:sldId id="336" r:id="rId11"/>
    <p:sldId id="341" r:id="rId12"/>
    <p:sldId id="292" r:id="rId13"/>
    <p:sldId id="258" r:id="rId14"/>
    <p:sldId id="269" r:id="rId15"/>
    <p:sldId id="330" r:id="rId16"/>
    <p:sldId id="329" r:id="rId17"/>
    <p:sldId id="293" r:id="rId18"/>
    <p:sldId id="296" r:id="rId19"/>
    <p:sldId id="297" r:id="rId20"/>
    <p:sldId id="342" r:id="rId21"/>
    <p:sldId id="327" r:id="rId22"/>
    <p:sldId id="325" r:id="rId23"/>
    <p:sldId id="316" r:id="rId24"/>
    <p:sldId id="321" r:id="rId25"/>
    <p:sldId id="315" r:id="rId26"/>
    <p:sldId id="344" r:id="rId27"/>
    <p:sldId id="318" r:id="rId28"/>
    <p:sldId id="323" r:id="rId29"/>
    <p:sldId id="320" r:id="rId30"/>
    <p:sldId id="268" r:id="rId31"/>
    <p:sldId id="298" r:id="rId32"/>
    <p:sldId id="299" r:id="rId33"/>
    <p:sldId id="288" r:id="rId34"/>
    <p:sldId id="287" r:id="rId35"/>
    <p:sldId id="282" r:id="rId36"/>
    <p:sldId id="273" r:id="rId37"/>
    <p:sldId id="300" r:id="rId38"/>
    <p:sldId id="301" r:id="rId39"/>
    <p:sldId id="304" r:id="rId40"/>
    <p:sldId id="331" r:id="rId41"/>
    <p:sldId id="259" r:id="rId42"/>
    <p:sldId id="275" r:id="rId43"/>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35714"/>
    <p:restoredTop sz="39217"/>
  </p:normalViewPr>
  <p:slideViewPr>
    <p:cSldViewPr snapToGrid="0" snapToObjects="1">
      <p:cViewPr varScale="1">
        <p:scale>
          <a:sx n="25" d="100"/>
          <a:sy n="25" d="100"/>
        </p:scale>
        <p:origin x="2328" y="184"/>
      </p:cViewPr>
      <p:guideLst/>
    </p:cSldViewPr>
  </p:slideViewPr>
  <p:outlineViewPr>
    <p:cViewPr>
      <p:scale>
        <a:sx n="33" d="100"/>
        <a:sy n="33" d="100"/>
      </p:scale>
      <p:origin x="0" y="0"/>
    </p:cViewPr>
  </p:outlineViewPr>
  <p:notesTextViewPr>
    <p:cViewPr>
      <p:scale>
        <a:sx n="1" d="1"/>
        <a:sy n="1" d="1"/>
      </p:scale>
      <p:origin x="0" y="0"/>
    </p:cViewPr>
  </p:notesTextViewPr>
  <p:notesViewPr>
    <p:cSldViewPr snapToGrid="0" snapToObjects="1">
      <p:cViewPr varScale="1">
        <p:scale>
          <a:sx n="96" d="100"/>
          <a:sy n="96" d="100"/>
        </p:scale>
        <p:origin x="2344" y="168"/>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ableStyles" Target="tableStyle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viewProps" Target="viewProps.xml"/><Relationship Id="rId20" Type="http://schemas.openxmlformats.org/officeDocument/2006/relationships/slide" Target="slides/slide19.xml"/><Relationship Id="rId41" Type="http://schemas.openxmlformats.org/officeDocument/2006/relationships/slide" Target="slides/slide40.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4F557FF-AC4A-E44A-8E65-7EA13EF771A5}" type="datetimeFigureOut">
              <a:rPr lang="en-US" smtClean="0"/>
              <a:t>12/28/19</a:t>
            </a:fld>
            <a:endParaRPr lang="en-US" dirty="0"/>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27646DD-FEE6-9748-8863-4D09B7C4FC2E}" type="slidenum">
              <a:rPr lang="en-US" smtClean="0"/>
              <a:t>‹#›</a:t>
            </a:fld>
            <a:endParaRPr lang="en-US" dirty="0"/>
          </a:p>
        </p:txBody>
      </p:sp>
    </p:spTree>
    <p:extLst>
      <p:ext uri="{BB962C8B-B14F-4D97-AF65-F5344CB8AC3E}">
        <p14:creationId xmlns:p14="http://schemas.microsoft.com/office/powerpoint/2010/main" val="342121436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27646DD-FEE6-9748-8863-4D09B7C4FC2E}" type="slidenum">
              <a:rPr lang="en-US" smtClean="0"/>
              <a:t>1</a:t>
            </a:fld>
            <a:endParaRPr lang="en-US" dirty="0"/>
          </a:p>
        </p:txBody>
      </p:sp>
    </p:spTree>
    <p:extLst>
      <p:ext uri="{BB962C8B-B14F-4D97-AF65-F5344CB8AC3E}">
        <p14:creationId xmlns:p14="http://schemas.microsoft.com/office/powerpoint/2010/main" val="426473940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s-ES_tradnl" sz="1200" b="0" i="0" u="none" strike="noStrike" kern="1200" noProof="0">
                <a:solidFill>
                  <a:schemeClr val="tx1"/>
                </a:solidFill>
                <a:effectLst/>
                <a:latin typeface="+mn-lt"/>
                <a:ea typeface="+mn-ea"/>
                <a:cs typeface="+mn-cs"/>
              </a:rPr>
              <a:t>La aplicación de OSHA-NIOSH es una herramienta de seguridad: un indicador visual del indice de calor asociado con los niveles de riesgo específicos a su area geográfica; recomendaciones de precaución especificas sobre el indice de calor y los niveles de riesgo; y señales, síntomas y tratamientos para enfermedades relacionadas con el calor.</a:t>
            </a:r>
          </a:p>
          <a:p>
            <a:pPr marL="171450" indent="-171450">
              <a:buFont typeface="Arial" panose="020B0604020202020204" pitchFamily="34" charset="0"/>
              <a:buChar char="•"/>
            </a:pPr>
            <a:r>
              <a:rPr lang="es-ES_tradnl" sz="1200" b="0" i="0" u="none" strike="noStrike" kern="1200" noProof="0">
                <a:solidFill>
                  <a:schemeClr val="tx1"/>
                </a:solidFill>
                <a:effectLst/>
                <a:latin typeface="+mn-lt"/>
                <a:ea typeface="+mn-ea"/>
                <a:cs typeface="+mn-cs"/>
              </a:rPr>
              <a:t>Las páginas de OSHA y CDC son buenos recursos de materiales para entrenamiento de trabajadores. </a:t>
            </a:r>
          </a:p>
        </p:txBody>
      </p:sp>
      <p:sp>
        <p:nvSpPr>
          <p:cNvPr id="4" name="Slide Number Placeholder 3"/>
          <p:cNvSpPr>
            <a:spLocks noGrp="1"/>
          </p:cNvSpPr>
          <p:nvPr>
            <p:ph type="sldNum" sz="quarter" idx="5"/>
          </p:nvPr>
        </p:nvSpPr>
        <p:spPr/>
        <p:txBody>
          <a:bodyPr/>
          <a:lstStyle/>
          <a:p>
            <a:fld id="{A27646DD-FEE6-9748-8863-4D09B7C4FC2E}" type="slidenum">
              <a:rPr lang="en-US" smtClean="0"/>
              <a:t>10</a:t>
            </a:fld>
            <a:endParaRPr lang="en-US" dirty="0"/>
          </a:p>
        </p:txBody>
      </p:sp>
    </p:spTree>
    <p:extLst>
      <p:ext uri="{BB962C8B-B14F-4D97-AF65-F5344CB8AC3E}">
        <p14:creationId xmlns:p14="http://schemas.microsoft.com/office/powerpoint/2010/main" val="158354706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27646DD-FEE6-9748-8863-4D09B7C4FC2E}" type="slidenum">
              <a:rPr lang="en-US" smtClean="0"/>
              <a:t>11</a:t>
            </a:fld>
            <a:endParaRPr lang="en-US" dirty="0"/>
          </a:p>
        </p:txBody>
      </p:sp>
    </p:spTree>
    <p:extLst>
      <p:ext uri="{BB962C8B-B14F-4D97-AF65-F5344CB8AC3E}">
        <p14:creationId xmlns:p14="http://schemas.microsoft.com/office/powerpoint/2010/main" val="4809046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s-ES_tradnl" dirty="0"/>
              <a:t>Enfermedades relacionadas con el calor son causadas por exposición ambiental al calor. </a:t>
            </a:r>
          </a:p>
          <a:p>
            <a:pPr marL="171450" indent="-171450">
              <a:buFont typeface="Arial" panose="020B0604020202020204" pitchFamily="34" charset="0"/>
              <a:buChar char="•"/>
            </a:pPr>
            <a:r>
              <a:rPr lang="es-ES_tradnl" dirty="0"/>
              <a:t>Enfermedades relacionadas con el calor pueden ocurrir tanto dentro como afuera. </a:t>
            </a:r>
          </a:p>
          <a:p>
            <a:pPr marL="171450" indent="-171450">
              <a:buFont typeface="Arial" panose="020B0604020202020204" pitchFamily="34" charset="0"/>
              <a:buChar char="•"/>
            </a:pPr>
            <a:r>
              <a:rPr lang="es-ES_tradnl" dirty="0"/>
              <a:t>Incluye condiciones mínimas como calambres por calor, salpullido, y síncope de calor (desmayo), condiciones serias de agotamiento por calor y la condición severa de golpe de calor, la cual puede ser fatal. </a:t>
            </a:r>
          </a:p>
          <a:p>
            <a:pPr marL="171450" indent="-171450">
              <a:buFont typeface="Arial" panose="020B0604020202020204" pitchFamily="34" charset="0"/>
              <a:buChar char="•"/>
            </a:pPr>
            <a:r>
              <a:rPr lang="es-ES_tradnl" dirty="0"/>
              <a:t>La hiponatremia causada por el ejercicio tal como trabajar afuera la cual es considerada una enfermedad relacionada con el calor. </a:t>
            </a:r>
          </a:p>
          <a:p>
            <a:pPr marL="171450" indent="-171450">
              <a:buFont typeface="Arial" panose="020B0604020202020204" pitchFamily="34" charset="0"/>
              <a:buChar char="•"/>
            </a:pPr>
            <a:r>
              <a:rPr lang="es-ES_tradnl" dirty="0"/>
              <a:t>Salpullido – el sudor producido por la piel no se puede evaporar– protuberancias rojas, pequeñas ampollas, comezón.  </a:t>
            </a:r>
          </a:p>
          <a:p>
            <a:endParaRPr lang="en-US" dirty="0"/>
          </a:p>
        </p:txBody>
      </p:sp>
      <p:sp>
        <p:nvSpPr>
          <p:cNvPr id="4" name="Slide Number Placeholder 3"/>
          <p:cNvSpPr>
            <a:spLocks noGrp="1"/>
          </p:cNvSpPr>
          <p:nvPr>
            <p:ph type="sldNum" sz="quarter" idx="5"/>
          </p:nvPr>
        </p:nvSpPr>
        <p:spPr/>
        <p:txBody>
          <a:bodyPr/>
          <a:lstStyle/>
          <a:p>
            <a:fld id="{A27646DD-FEE6-9748-8863-4D09B7C4FC2E}" type="slidenum">
              <a:rPr lang="en-US" smtClean="0"/>
              <a:t>12</a:t>
            </a:fld>
            <a:endParaRPr lang="en-US" dirty="0"/>
          </a:p>
        </p:txBody>
      </p:sp>
    </p:spTree>
    <p:extLst>
      <p:ext uri="{BB962C8B-B14F-4D97-AF65-F5344CB8AC3E}">
        <p14:creationId xmlns:p14="http://schemas.microsoft.com/office/powerpoint/2010/main" val="306704588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s-ES_tradnl" sz="1200" dirty="0"/>
              <a:t>Falta de climatización. Trabajadores deben incrementar gradualmente su exposición a altas temperaturas en un período de 7-14 días.</a:t>
            </a:r>
          </a:p>
          <a:p>
            <a:pPr marL="171450" indent="-171450">
              <a:buFont typeface="Arial" panose="020B0604020202020204" pitchFamily="34" charset="0"/>
              <a:buChar char="•"/>
            </a:pPr>
            <a:r>
              <a:rPr lang="es-ES_tradnl" sz="1200" dirty="0"/>
              <a:t>Ambiente: Altas temperaturas, alta humedad. Exposición directa al sol, falta de movimiento de aire. Alta humedad impide la evaporación del sudor, el mecanismo natural del cuerpo para refrescarse.</a:t>
            </a:r>
          </a:p>
          <a:p>
            <a:pPr marL="171450" indent="-171450">
              <a:buFont typeface="Arial" panose="020B0604020202020204" pitchFamily="34" charset="0"/>
              <a:buChar char="•"/>
            </a:pPr>
            <a:r>
              <a:rPr lang="es-ES_tradnl" sz="1200" dirty="0"/>
              <a:t>Fuentes de calor radiante en el interior tal como calentones y hornos. </a:t>
            </a:r>
          </a:p>
          <a:p>
            <a:pPr marL="171450" indent="-171450">
              <a:buFont typeface="Arial" panose="020B0604020202020204" pitchFamily="34" charset="0"/>
              <a:buChar char="•"/>
            </a:pPr>
            <a:r>
              <a:rPr lang="es-ES_tradnl" sz="1200" dirty="0"/>
              <a:t>Ropa: múltiples capas, colores obscuros, ropa ajustada o que restringe el movimiento de aire. Equipo de protección personal impermeable al aire y vapor incrementa el riesgo de enfermedades relacionadas con el calor. </a:t>
            </a:r>
          </a:p>
          <a:p>
            <a:pPr marL="171450" indent="-171450">
              <a:buFont typeface="Arial" panose="020B0604020202020204" pitchFamily="34" charset="0"/>
              <a:buChar char="•"/>
            </a:pPr>
            <a:r>
              <a:rPr lang="es-ES_tradnl" sz="1200" dirty="0"/>
              <a:t>No tomar suficientes líquidos puede llevarlo a una deshidratación. </a:t>
            </a:r>
          </a:p>
          <a:p>
            <a:endParaRPr lang="en-US" dirty="0"/>
          </a:p>
        </p:txBody>
      </p:sp>
      <p:sp>
        <p:nvSpPr>
          <p:cNvPr id="4" name="Slide Number Placeholder 3"/>
          <p:cNvSpPr>
            <a:spLocks noGrp="1"/>
          </p:cNvSpPr>
          <p:nvPr>
            <p:ph type="sldNum" sz="quarter" idx="5"/>
          </p:nvPr>
        </p:nvSpPr>
        <p:spPr/>
        <p:txBody>
          <a:bodyPr/>
          <a:lstStyle/>
          <a:p>
            <a:fld id="{A27646DD-FEE6-9748-8863-4D09B7C4FC2E}" type="slidenum">
              <a:rPr lang="en-US" smtClean="0"/>
              <a:t>13</a:t>
            </a:fld>
            <a:endParaRPr lang="en-US" dirty="0"/>
          </a:p>
        </p:txBody>
      </p:sp>
    </p:spTree>
    <p:extLst>
      <p:ext uri="{BB962C8B-B14F-4D97-AF65-F5344CB8AC3E}">
        <p14:creationId xmlns:p14="http://schemas.microsoft.com/office/powerpoint/2010/main" val="99590073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lgn="just">
              <a:buFont typeface="Arial" panose="020B0604020202020204" pitchFamily="34" charset="0"/>
              <a:buChar char="•"/>
            </a:pPr>
            <a:r>
              <a:rPr lang="es-ES_tradnl" sz="1200" dirty="0"/>
              <a:t>Algunos medicamentos afectan la intolerancia al calor. Los trabajadores deberían hablar con sus proveedores de cuidado médico. </a:t>
            </a:r>
          </a:p>
          <a:p>
            <a:pPr marL="171450" indent="-171450" algn="just">
              <a:buFont typeface="Arial" panose="020B0604020202020204" pitchFamily="34" charset="0"/>
              <a:buChar char="•"/>
            </a:pPr>
            <a:r>
              <a:rPr lang="es-ES_tradnl" sz="1200" dirty="0"/>
              <a:t>Uso de alcohol antes o durante el trabajo en un ambiente caliente se le conoce por incrementar el riesgo de enfermedades relacionadas con el calor. </a:t>
            </a:r>
          </a:p>
          <a:p>
            <a:pPr marL="171450" indent="-171450" algn="just">
              <a:buFont typeface="Arial" panose="020B0604020202020204" pitchFamily="34" charset="0"/>
              <a:buChar char="•"/>
            </a:pPr>
            <a:r>
              <a:rPr lang="es-ES_tradnl" sz="1200" dirty="0"/>
              <a:t>La cafeína es un diurético medio, es una bebida caliente y no debe ser dado a los trabajadores para reemplazar líquidos perdidos por el sudor. </a:t>
            </a:r>
          </a:p>
          <a:p>
            <a:pPr marL="171450" indent="-171450" algn="just">
              <a:buFont typeface="Arial" panose="020B0604020202020204" pitchFamily="34" charset="0"/>
              <a:buChar char="•"/>
            </a:pPr>
            <a:r>
              <a:rPr lang="es-ES_tradnl" sz="1200" dirty="0"/>
              <a:t>Edad – Trabajadores mayores son mas susceptibles a enfermedades relacionadas por el calor. </a:t>
            </a:r>
          </a:p>
          <a:p>
            <a:pPr marL="171450" indent="-171450" algn="just">
              <a:buFont typeface="Arial" panose="020B0604020202020204" pitchFamily="34" charset="0"/>
              <a:buChar char="•"/>
            </a:pPr>
            <a:r>
              <a:rPr lang="es-ES_tradnl" sz="1200" dirty="0"/>
              <a:t>Obesidad y falta de actividad física. </a:t>
            </a:r>
          </a:p>
          <a:p>
            <a:pPr marL="171450" indent="-171450" algn="just">
              <a:buFont typeface="Arial" panose="020B0604020202020204" pitchFamily="34" charset="0"/>
              <a:buChar char="•"/>
            </a:pPr>
            <a:r>
              <a:rPr lang="es-ES_tradnl" sz="1200" dirty="0"/>
              <a:t>Trabajadoras embarazadas – durante el embarazo se reduce la tolerancia al calor.</a:t>
            </a:r>
          </a:p>
          <a:p>
            <a:pPr marL="171450" indent="-171450" algn="just">
              <a:buFont typeface="Arial" panose="020B0604020202020204" pitchFamily="34" charset="0"/>
              <a:buChar char="•"/>
            </a:pPr>
            <a:r>
              <a:rPr lang="es-ES_tradnl" sz="1200" dirty="0"/>
              <a:t>Trabajadores con poca salud.</a:t>
            </a:r>
          </a:p>
          <a:p>
            <a:pPr marL="171450" indent="-171450" algn="just">
              <a:buFont typeface="Arial" panose="020B0604020202020204" pitchFamily="34" charset="0"/>
              <a:buChar char="•"/>
            </a:pPr>
            <a:r>
              <a:rPr lang="es-ES_tradnl" sz="1200" dirty="0"/>
              <a:t>Enfermedades previas relacionadas con el calor.</a:t>
            </a:r>
          </a:p>
          <a:p>
            <a:endParaRPr lang="en-US" sz="1200" dirty="0"/>
          </a:p>
          <a:p>
            <a:endParaRPr lang="en-US" dirty="0"/>
          </a:p>
        </p:txBody>
      </p:sp>
      <p:sp>
        <p:nvSpPr>
          <p:cNvPr id="4" name="Slide Number Placeholder 3"/>
          <p:cNvSpPr>
            <a:spLocks noGrp="1"/>
          </p:cNvSpPr>
          <p:nvPr>
            <p:ph type="sldNum" sz="quarter" idx="5"/>
          </p:nvPr>
        </p:nvSpPr>
        <p:spPr/>
        <p:txBody>
          <a:bodyPr/>
          <a:lstStyle/>
          <a:p>
            <a:fld id="{A27646DD-FEE6-9748-8863-4D09B7C4FC2E}" type="slidenum">
              <a:rPr lang="en-US" smtClean="0"/>
              <a:t>14</a:t>
            </a:fld>
            <a:endParaRPr lang="en-US" dirty="0"/>
          </a:p>
        </p:txBody>
      </p:sp>
    </p:spTree>
    <p:extLst>
      <p:ext uri="{BB962C8B-B14F-4D97-AF65-F5344CB8AC3E}">
        <p14:creationId xmlns:p14="http://schemas.microsoft.com/office/powerpoint/2010/main" val="170666480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s-ES_tradnl" sz="1200" noProof="0" dirty="0"/>
              <a:t>Su cuerpo no tiene suficiente agua y otros fluidos para llevar acabo funciones normales. </a:t>
            </a:r>
          </a:p>
          <a:p>
            <a:pPr marL="171450" indent="-171450">
              <a:buFont typeface="Arial" panose="020B0604020202020204" pitchFamily="34" charset="0"/>
              <a:buChar char="•"/>
            </a:pPr>
            <a:r>
              <a:rPr lang="es-ES_tradnl" sz="1200" kern="1200" noProof="0" dirty="0">
                <a:solidFill>
                  <a:schemeClr val="tx1"/>
                </a:solidFill>
                <a:effectLst/>
                <a:latin typeface="+mn-lt"/>
                <a:ea typeface="+mn-ea"/>
                <a:cs typeface="+mn-cs"/>
              </a:rPr>
              <a:t>Usualmente causado por sudoración excesiva y altas temperaturas.</a:t>
            </a:r>
            <a:endParaRPr lang="es-ES_tradnl" sz="1200" kern="1200" baseline="0" noProof="0" dirty="0">
              <a:solidFill>
                <a:schemeClr val="tx1"/>
              </a:solidFill>
              <a:effectLst/>
              <a:latin typeface="+mn-lt"/>
              <a:ea typeface="+mn-ea"/>
              <a:cs typeface="+mn-cs"/>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s-ES_tradnl" sz="1200" kern="1200" noProof="0" dirty="0">
                <a:solidFill>
                  <a:schemeClr val="tx1"/>
                </a:solidFill>
                <a:effectLst/>
                <a:latin typeface="+mn-lt"/>
                <a:ea typeface="+mn-ea"/>
                <a:cs typeface="+mn-cs"/>
              </a:rPr>
              <a:t>Si la deshidratación excede de 1.5% to 2% de tu peso corporal, y después la tolerancia al calor se empieza a deteriorar, el ritmo cardiaco y la temperatura del cuerpo incrementa y la capacidad de trabajar disminuye.</a:t>
            </a:r>
            <a:endParaRPr lang="es-ES_tradnl" noProof="0" dirty="0"/>
          </a:p>
        </p:txBody>
      </p:sp>
      <p:sp>
        <p:nvSpPr>
          <p:cNvPr id="4" name="Slide Number Placeholder 3"/>
          <p:cNvSpPr>
            <a:spLocks noGrp="1"/>
          </p:cNvSpPr>
          <p:nvPr>
            <p:ph type="sldNum" sz="quarter" idx="5"/>
          </p:nvPr>
        </p:nvSpPr>
        <p:spPr/>
        <p:txBody>
          <a:bodyPr/>
          <a:lstStyle/>
          <a:p>
            <a:fld id="{A27646DD-FEE6-9748-8863-4D09B7C4FC2E}" type="slidenum">
              <a:rPr lang="en-US" smtClean="0"/>
              <a:t>15</a:t>
            </a:fld>
            <a:endParaRPr lang="en-US" dirty="0"/>
          </a:p>
        </p:txBody>
      </p:sp>
    </p:spTree>
    <p:extLst>
      <p:ext uri="{BB962C8B-B14F-4D97-AF65-F5344CB8AC3E}">
        <p14:creationId xmlns:p14="http://schemas.microsoft.com/office/powerpoint/2010/main" val="14835329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s-ES_tradnl" dirty="0"/>
              <a:t>Calambres musculares, dolor o espasmos causados por la perdida de electrolitos debido a la sudoración excesiva. </a:t>
            </a:r>
          </a:p>
          <a:p>
            <a:pPr marL="171450" indent="-171450">
              <a:buFont typeface="Arial" panose="020B0604020202020204" pitchFamily="34" charset="0"/>
              <a:buChar char="•"/>
            </a:pPr>
            <a:r>
              <a:rPr lang="es-ES_tradnl" dirty="0"/>
              <a:t>Con frecuencia en el abdomen, piernas, o brazos. </a:t>
            </a:r>
          </a:p>
          <a:p>
            <a:pPr marL="171450" indent="-171450">
              <a:buFont typeface="Arial" panose="020B0604020202020204" pitchFamily="34" charset="0"/>
              <a:buChar char="•"/>
            </a:pPr>
            <a:r>
              <a:rPr lang="es-ES_tradnl" dirty="0"/>
              <a:t>También pueden ser causados por beber grandes cantidades de agua y diluyendo electrolitos. </a:t>
            </a:r>
          </a:p>
          <a:p>
            <a:pPr marL="171450" indent="-171450">
              <a:buFont typeface="Arial" panose="020B0604020202020204" pitchFamily="34" charset="0"/>
              <a:buChar char="•"/>
            </a:pPr>
            <a:r>
              <a:rPr lang="es-ES_tradnl" dirty="0"/>
              <a:t>Pueden ser señales y síntomas de agotamiento por calor.</a:t>
            </a:r>
          </a:p>
          <a:p>
            <a:endParaRPr lang="en-US" dirty="0"/>
          </a:p>
        </p:txBody>
      </p:sp>
      <p:sp>
        <p:nvSpPr>
          <p:cNvPr id="4" name="Slide Number Placeholder 3"/>
          <p:cNvSpPr>
            <a:spLocks noGrp="1"/>
          </p:cNvSpPr>
          <p:nvPr>
            <p:ph type="sldNum" sz="quarter" idx="5"/>
          </p:nvPr>
        </p:nvSpPr>
        <p:spPr/>
        <p:txBody>
          <a:bodyPr/>
          <a:lstStyle/>
          <a:p>
            <a:fld id="{A27646DD-FEE6-9748-8863-4D09B7C4FC2E}" type="slidenum">
              <a:rPr lang="en-US" smtClean="0"/>
              <a:t>16</a:t>
            </a:fld>
            <a:endParaRPr lang="en-US" dirty="0"/>
          </a:p>
        </p:txBody>
      </p:sp>
    </p:spTree>
    <p:extLst>
      <p:ext uri="{BB962C8B-B14F-4D97-AF65-F5344CB8AC3E}">
        <p14:creationId xmlns:p14="http://schemas.microsoft.com/office/powerpoint/2010/main" val="212539428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spcBef>
                <a:spcPts val="1200"/>
              </a:spcBef>
              <a:buFont typeface="Arial" panose="020B0604020202020204" pitchFamily="34" charset="0"/>
              <a:buChar char="•"/>
            </a:pPr>
            <a:r>
              <a:rPr lang="es-ES_tradnl" noProof="0" dirty="0"/>
              <a:t>Agotamiento por calor es una condición que resulta de el cuerpo sobrecalentándose. </a:t>
            </a:r>
          </a:p>
          <a:p>
            <a:pPr marL="171450" indent="-171450">
              <a:spcBef>
                <a:spcPts val="1200"/>
              </a:spcBef>
              <a:buFont typeface="Arial" panose="020B0604020202020204" pitchFamily="34" charset="0"/>
              <a:buChar char="•"/>
            </a:pPr>
            <a:r>
              <a:rPr lang="es-ES_tradnl" dirty="0"/>
              <a:t>Las señales y síntomas por agotamiento por calor incluyen: Dolor de cabeza, nauseas, mareos, sudoración excesiva, sed y la temperatura del cuerpo  se eleva. </a:t>
            </a:r>
          </a:p>
          <a:p>
            <a:pPr marL="171450" indent="-171450">
              <a:spcBef>
                <a:spcPts val="1200"/>
              </a:spcBef>
              <a:buFont typeface="Arial" panose="020B0604020202020204" pitchFamily="34" charset="0"/>
              <a:buChar char="•"/>
            </a:pPr>
            <a:r>
              <a:rPr lang="es-ES_tradnl" dirty="0"/>
              <a:t>Usualmente disminuye el flujo de orina.</a:t>
            </a:r>
          </a:p>
          <a:p>
            <a:pPr marL="171450" indent="-171450">
              <a:spcBef>
                <a:spcPts val="1200"/>
              </a:spcBef>
              <a:buFont typeface="Arial" panose="020B0604020202020204" pitchFamily="34" charset="0"/>
              <a:buChar char="•"/>
            </a:pPr>
            <a:r>
              <a:rPr lang="es-ES_tradnl" dirty="0"/>
              <a:t>Los calambres por calor podrían ser señales o síntomas. </a:t>
            </a:r>
          </a:p>
          <a:p>
            <a:pPr marL="171450" indent="-171450">
              <a:spcBef>
                <a:spcPts val="1200"/>
              </a:spcBef>
              <a:buFont typeface="Arial" panose="020B0604020202020204" pitchFamily="34" charset="0"/>
              <a:buChar char="•"/>
            </a:pPr>
            <a:r>
              <a:rPr lang="es-ES_tradnl" dirty="0"/>
              <a:t>La piel usualmente esta pálida, fría y pegajosa. </a:t>
            </a:r>
          </a:p>
          <a:p>
            <a:pPr marL="171450" indent="-171450">
              <a:spcBef>
                <a:spcPts val="1200"/>
              </a:spcBef>
              <a:buFont typeface="Arial" panose="020B0604020202020204" pitchFamily="34" charset="0"/>
              <a:buChar char="•"/>
            </a:pPr>
            <a:r>
              <a:rPr lang="es-ES_tradnl" dirty="0"/>
              <a:t>Agotamiento por calor puede llevarlo a un golpe de calor de no ser atendido. </a:t>
            </a:r>
          </a:p>
          <a:p>
            <a:endParaRPr lang="en-US" dirty="0"/>
          </a:p>
        </p:txBody>
      </p:sp>
      <p:sp>
        <p:nvSpPr>
          <p:cNvPr id="4" name="Slide Number Placeholder 3"/>
          <p:cNvSpPr>
            <a:spLocks noGrp="1"/>
          </p:cNvSpPr>
          <p:nvPr>
            <p:ph type="sldNum" sz="quarter" idx="5"/>
          </p:nvPr>
        </p:nvSpPr>
        <p:spPr/>
        <p:txBody>
          <a:bodyPr/>
          <a:lstStyle/>
          <a:p>
            <a:fld id="{A27646DD-FEE6-9748-8863-4D09B7C4FC2E}" type="slidenum">
              <a:rPr lang="en-US" smtClean="0"/>
              <a:t>17</a:t>
            </a:fld>
            <a:endParaRPr lang="en-US" dirty="0"/>
          </a:p>
        </p:txBody>
      </p:sp>
    </p:spTree>
    <p:extLst>
      <p:ext uri="{BB962C8B-B14F-4D97-AF65-F5344CB8AC3E}">
        <p14:creationId xmlns:p14="http://schemas.microsoft.com/office/powerpoint/2010/main" val="174119488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lnSpc>
                <a:spcPct val="100000"/>
              </a:lnSpc>
              <a:spcBef>
                <a:spcPts val="1200"/>
              </a:spcBef>
              <a:buFont typeface="Arial" panose="020B0604020202020204" pitchFamily="34" charset="0"/>
              <a:buChar char="•"/>
            </a:pPr>
            <a:r>
              <a:rPr lang="es-ES_tradnl" dirty="0"/>
              <a:t>La enfermedad relacionada con el calor mas seria.</a:t>
            </a:r>
          </a:p>
          <a:p>
            <a:pPr marL="171450" indent="-171450">
              <a:lnSpc>
                <a:spcPct val="100000"/>
              </a:lnSpc>
              <a:spcBef>
                <a:spcPts val="1200"/>
              </a:spcBef>
              <a:buFont typeface="Arial" panose="020B0604020202020204" pitchFamily="34" charset="0"/>
              <a:buChar char="•"/>
            </a:pPr>
            <a:r>
              <a:rPr lang="es-ES_tradnl" dirty="0"/>
              <a:t>Golpe de calor es una verdadera emergencia médica. </a:t>
            </a:r>
          </a:p>
          <a:p>
            <a:pPr marL="171450" indent="-171450">
              <a:lnSpc>
                <a:spcPct val="100000"/>
              </a:lnSpc>
              <a:spcBef>
                <a:spcPts val="1200"/>
              </a:spcBef>
              <a:buFont typeface="Arial" panose="020B0604020202020204" pitchFamily="34" charset="0"/>
              <a:buChar char="•"/>
            </a:pPr>
            <a:r>
              <a:rPr lang="es-ES_tradnl" dirty="0"/>
              <a:t>Señales y síntomas incluyen confusión; perdida de conciencia; piel caliente, seca, y roja; convulsiones y la temperatura del cuerpo demasiado elevada. </a:t>
            </a:r>
          </a:p>
          <a:p>
            <a:pPr marL="171450" indent="-171450">
              <a:lnSpc>
                <a:spcPct val="100000"/>
              </a:lnSpc>
              <a:spcBef>
                <a:spcPts val="1200"/>
              </a:spcBef>
              <a:buFont typeface="Arial" panose="020B0604020202020204" pitchFamily="34" charset="0"/>
              <a:buChar char="•"/>
            </a:pPr>
            <a:r>
              <a:rPr lang="es-ES_tradnl" dirty="0"/>
              <a:t>Se pensaba que mientras alguien estuviera sudando no era un golpe de calor. Esto es incorrecto. Victimas pueden estar sudando.</a:t>
            </a:r>
          </a:p>
          <a:p>
            <a:pPr marL="171450" indent="-171450">
              <a:lnSpc>
                <a:spcPct val="100000"/>
              </a:lnSpc>
              <a:spcBef>
                <a:spcPts val="1200"/>
              </a:spcBef>
              <a:buFont typeface="Arial" panose="020B0604020202020204" pitchFamily="34" charset="0"/>
              <a:buChar char="•"/>
            </a:pPr>
            <a:r>
              <a:rPr lang="es-ES_tradnl" dirty="0"/>
              <a:t>Un golpe de calor no tratado puede dañar rápidamente su cerebro, corazón, riñones y músculos.</a:t>
            </a:r>
          </a:p>
          <a:p>
            <a:pPr marL="171450" indent="-171450">
              <a:spcBef>
                <a:spcPts val="1200"/>
              </a:spcBef>
              <a:buFont typeface="Arial" panose="020B0604020202020204" pitchFamily="34" charset="0"/>
              <a:buChar char="•"/>
            </a:pPr>
            <a:r>
              <a:rPr lang="es-ES_tradnl" dirty="0"/>
              <a:t>Un golpe de calor puede ser FATAL Si no se atiende rápido.</a:t>
            </a:r>
          </a:p>
          <a:p>
            <a:endParaRPr lang="en-US" dirty="0"/>
          </a:p>
        </p:txBody>
      </p:sp>
      <p:sp>
        <p:nvSpPr>
          <p:cNvPr id="4" name="Slide Number Placeholder 3"/>
          <p:cNvSpPr>
            <a:spLocks noGrp="1"/>
          </p:cNvSpPr>
          <p:nvPr>
            <p:ph type="sldNum" sz="quarter" idx="5"/>
          </p:nvPr>
        </p:nvSpPr>
        <p:spPr/>
        <p:txBody>
          <a:bodyPr/>
          <a:lstStyle/>
          <a:p>
            <a:fld id="{A27646DD-FEE6-9748-8863-4D09B7C4FC2E}" type="slidenum">
              <a:rPr lang="en-US" smtClean="0"/>
              <a:t>18</a:t>
            </a:fld>
            <a:endParaRPr lang="en-US" dirty="0"/>
          </a:p>
        </p:txBody>
      </p:sp>
    </p:spTree>
    <p:extLst>
      <p:ext uri="{BB962C8B-B14F-4D97-AF65-F5344CB8AC3E}">
        <p14:creationId xmlns:p14="http://schemas.microsoft.com/office/powerpoint/2010/main" val="404822836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s-ES_tradnl" sz="1200" dirty="0"/>
              <a:t>Bajo contenido de sodio en plasma.</a:t>
            </a:r>
          </a:p>
          <a:p>
            <a:pPr marL="171450" indent="-171450">
              <a:buFont typeface="Arial" panose="020B0604020202020204" pitchFamily="34" charset="0"/>
              <a:buChar char="•"/>
            </a:pPr>
            <a:r>
              <a:rPr lang="es-ES_tradnl" sz="1200" dirty="0"/>
              <a:t>Puede ocurrir en personas que trabajan por largos períodos de tiempo en ambientes calientes, usualmente mas de 4 horas. </a:t>
            </a:r>
          </a:p>
          <a:p>
            <a:pPr marL="171450" indent="-171450">
              <a:buFont typeface="Arial" panose="020B0604020202020204" pitchFamily="34" charset="0"/>
              <a:buChar char="•"/>
            </a:pPr>
            <a:r>
              <a:rPr lang="es-ES_tradnl" sz="1200" dirty="0"/>
              <a:t>Causado por tomar grandes cantidades de agua sin reemplazar el sodio perdido a causa del sudor. </a:t>
            </a:r>
          </a:p>
          <a:p>
            <a:pPr marL="171450" indent="-171450">
              <a:buFont typeface="Arial" panose="020B0604020202020204" pitchFamily="34" charset="0"/>
              <a:buChar char="•"/>
            </a:pPr>
            <a:r>
              <a:rPr lang="es-ES_tradnl" sz="1200" dirty="0"/>
              <a:t>Señales y síntomas: nauseas, vomito, dolor de cabeza, confusión, perdida de energía, fatiga, somnolencia, irritabilidad, debilidad muscular o calambres, convulsiones, coma. Puede ser fatal.</a:t>
            </a:r>
          </a:p>
          <a:p>
            <a:pPr marL="171450" indent="-171450">
              <a:buFont typeface="Arial" panose="020B0604020202020204" pitchFamily="34" charset="0"/>
              <a:buChar char="•"/>
            </a:pPr>
            <a:r>
              <a:rPr lang="es-ES_tradnl" sz="1200" dirty="0"/>
              <a:t>Orinar frecuentemente. La orina es clara o amarillo muy pálido.</a:t>
            </a:r>
          </a:p>
          <a:p>
            <a:pPr marL="171450" indent="-171450">
              <a:buFont typeface="Arial" panose="020B0604020202020204" pitchFamily="34" charset="0"/>
              <a:buChar char="•"/>
            </a:pPr>
            <a:r>
              <a:rPr lang="es-ES_tradnl" sz="1200" dirty="0"/>
              <a:t>Puede ser confundido con agotamiento por calor.</a:t>
            </a:r>
          </a:p>
          <a:p>
            <a:endParaRPr lang="en-US" dirty="0"/>
          </a:p>
        </p:txBody>
      </p:sp>
      <p:sp>
        <p:nvSpPr>
          <p:cNvPr id="4" name="Slide Number Placeholder 3"/>
          <p:cNvSpPr>
            <a:spLocks noGrp="1"/>
          </p:cNvSpPr>
          <p:nvPr>
            <p:ph type="sldNum" sz="quarter" idx="5"/>
          </p:nvPr>
        </p:nvSpPr>
        <p:spPr/>
        <p:txBody>
          <a:bodyPr/>
          <a:lstStyle/>
          <a:p>
            <a:fld id="{A27646DD-FEE6-9748-8863-4D09B7C4FC2E}" type="slidenum">
              <a:rPr lang="en-US" smtClean="0"/>
              <a:t>19</a:t>
            </a:fld>
            <a:endParaRPr lang="en-US" dirty="0"/>
          </a:p>
        </p:txBody>
      </p:sp>
    </p:spTree>
    <p:extLst>
      <p:ext uri="{BB962C8B-B14F-4D97-AF65-F5344CB8AC3E}">
        <p14:creationId xmlns:p14="http://schemas.microsoft.com/office/powerpoint/2010/main" val="303343633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s-ES_tradnl" noProof="0" dirty="0"/>
              <a:t>Cada año una docena de trabajadores mueren al año y miles se enferman mientras trabajan a temperaturas extremas o condiciones con mucha humedad</a:t>
            </a:r>
          </a:p>
          <a:p>
            <a:pPr marL="171450" indent="-171450">
              <a:buFont typeface="Arial" panose="020B0604020202020204" pitchFamily="34" charset="0"/>
              <a:buChar char="•"/>
            </a:pPr>
            <a:r>
              <a:rPr lang="es-ES_tradnl" noProof="0" dirty="0"/>
              <a:t>OSHA no tiene un estándar especifico que cubra a personas que trabajan a calor extremo, sin embargo bajo el acto de OSH, los empleadores tienen la responsabilidad de proteger a los trabajadores de peligros serios en el lugar de trabajo, incluyendo enfermedades relacionadas con el calor. </a:t>
            </a:r>
          </a:p>
          <a:p>
            <a:pPr marL="171450" indent="-171450">
              <a:buFont typeface="Arial" panose="020B0604020202020204" pitchFamily="34" charset="0"/>
              <a:buChar char="•"/>
            </a:pPr>
            <a:r>
              <a:rPr lang="es-ES_tradnl" noProof="0" dirty="0"/>
              <a:t>Acto de OSH  – Salud y seguridad ocupacional de 1970</a:t>
            </a:r>
          </a:p>
          <a:p>
            <a:endParaRPr lang="en-US" dirty="0"/>
          </a:p>
          <a:p>
            <a:endParaRPr lang="en-US" dirty="0"/>
          </a:p>
        </p:txBody>
      </p:sp>
      <p:sp>
        <p:nvSpPr>
          <p:cNvPr id="4" name="Slide Number Placeholder 3"/>
          <p:cNvSpPr>
            <a:spLocks noGrp="1"/>
          </p:cNvSpPr>
          <p:nvPr>
            <p:ph type="sldNum" sz="quarter" idx="5"/>
          </p:nvPr>
        </p:nvSpPr>
        <p:spPr/>
        <p:txBody>
          <a:bodyPr/>
          <a:lstStyle/>
          <a:p>
            <a:fld id="{A27646DD-FEE6-9748-8863-4D09B7C4FC2E}" type="slidenum">
              <a:rPr lang="en-US" smtClean="0"/>
              <a:t>2</a:t>
            </a:fld>
            <a:endParaRPr lang="en-US" dirty="0"/>
          </a:p>
        </p:txBody>
      </p:sp>
    </p:spTree>
    <p:extLst>
      <p:ext uri="{BB962C8B-B14F-4D97-AF65-F5344CB8AC3E}">
        <p14:creationId xmlns:p14="http://schemas.microsoft.com/office/powerpoint/2010/main" val="32034420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s-ES_tradnl" noProof="0" dirty="0"/>
              <a:t>Hemos hablado de como reconocer las enfermedades relacionadas con el calor.</a:t>
            </a:r>
          </a:p>
          <a:p>
            <a:pPr marL="171450" indent="-171450">
              <a:buFont typeface="Arial" panose="020B0604020202020204" pitchFamily="34" charset="0"/>
              <a:buChar char="•"/>
            </a:pPr>
            <a:r>
              <a:rPr lang="es-ES_tradnl" noProof="0" dirty="0"/>
              <a:t>Ahora hablaremos de formasen que los trabajadores pueden ayudar a prevenir estas enfermedades mientras trabaja en ambientes calientes. </a:t>
            </a:r>
          </a:p>
          <a:p>
            <a:endParaRPr lang="en-US" dirty="0"/>
          </a:p>
        </p:txBody>
      </p:sp>
      <p:sp>
        <p:nvSpPr>
          <p:cNvPr id="4" name="Slide Number Placeholder 3"/>
          <p:cNvSpPr>
            <a:spLocks noGrp="1"/>
          </p:cNvSpPr>
          <p:nvPr>
            <p:ph type="sldNum" sz="quarter" idx="5"/>
          </p:nvPr>
        </p:nvSpPr>
        <p:spPr/>
        <p:txBody>
          <a:bodyPr/>
          <a:lstStyle/>
          <a:p>
            <a:fld id="{A27646DD-FEE6-9748-8863-4D09B7C4FC2E}" type="slidenum">
              <a:rPr lang="en-US" smtClean="0"/>
              <a:t>20</a:t>
            </a:fld>
            <a:endParaRPr lang="en-US" dirty="0"/>
          </a:p>
        </p:txBody>
      </p:sp>
    </p:spTree>
    <p:extLst>
      <p:ext uri="{BB962C8B-B14F-4D97-AF65-F5344CB8AC3E}">
        <p14:creationId xmlns:p14="http://schemas.microsoft.com/office/powerpoint/2010/main" val="319559204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lvl="1" indent="-171450">
              <a:spcBef>
                <a:spcPts val="1000"/>
              </a:spcBef>
              <a:buFont typeface="Arial" panose="020B0604020202020204" pitchFamily="34" charset="0"/>
              <a:buChar char="•"/>
            </a:pPr>
            <a:r>
              <a:rPr lang="es-ES_tradnl" sz="1200" dirty="0"/>
              <a:t>Un programa de prevención de enfermedades relacionadas con el calor incluye: entrenamiento, aclimatización, descansar en la sombra, tomar líquidos y monitorear.</a:t>
            </a:r>
          </a:p>
          <a:p>
            <a:pPr marL="171450" lvl="1" indent="-171450">
              <a:spcBef>
                <a:spcPts val="1000"/>
              </a:spcBef>
              <a:buFont typeface="Arial" panose="020B0604020202020204" pitchFamily="34" charset="0"/>
              <a:buChar char="•"/>
            </a:pPr>
            <a:r>
              <a:rPr lang="es-ES_tradnl" sz="1200" dirty="0"/>
              <a:t>Estaremos discutiendo cada uno es estos factores en más detalle.</a:t>
            </a:r>
          </a:p>
          <a:p>
            <a:endParaRPr lang="en-US" dirty="0"/>
          </a:p>
        </p:txBody>
      </p:sp>
      <p:sp>
        <p:nvSpPr>
          <p:cNvPr id="4" name="Slide Number Placeholder 3"/>
          <p:cNvSpPr>
            <a:spLocks noGrp="1"/>
          </p:cNvSpPr>
          <p:nvPr>
            <p:ph type="sldNum" sz="quarter" idx="5"/>
          </p:nvPr>
        </p:nvSpPr>
        <p:spPr/>
        <p:txBody>
          <a:bodyPr/>
          <a:lstStyle/>
          <a:p>
            <a:fld id="{A27646DD-FEE6-9748-8863-4D09B7C4FC2E}" type="slidenum">
              <a:rPr lang="en-US" smtClean="0"/>
              <a:t>21</a:t>
            </a:fld>
            <a:endParaRPr lang="en-US" dirty="0"/>
          </a:p>
        </p:txBody>
      </p:sp>
    </p:spTree>
    <p:extLst>
      <p:ext uri="{BB962C8B-B14F-4D97-AF65-F5344CB8AC3E}">
        <p14:creationId xmlns:p14="http://schemas.microsoft.com/office/powerpoint/2010/main" val="195440992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s-ES_tradnl" dirty="0"/>
              <a:t>Aclimatarse al calor significa volverse mas tolerante al calor en un período de tiempo.</a:t>
            </a:r>
          </a:p>
          <a:p>
            <a:pPr marL="171450" indent="-171450">
              <a:buFont typeface="Arial" panose="020B0604020202020204" pitchFamily="34" charset="0"/>
              <a:buChar char="•"/>
            </a:pPr>
            <a:r>
              <a:rPr lang="es-ES_tradnl" dirty="0"/>
              <a:t>Incrementar gradualmente el tiempo de trabajo en ambientes calientes de 7 a 14 días. </a:t>
            </a:r>
          </a:p>
          <a:p>
            <a:pPr marL="171450" indent="-171450">
              <a:buFont typeface="Arial" panose="020B0604020202020204" pitchFamily="34" charset="0"/>
              <a:buChar char="•"/>
            </a:pPr>
            <a:r>
              <a:rPr lang="es-ES_tradnl" dirty="0"/>
              <a:t>Los trabajadores pueden volver a aclimatarse después de una semana de vacaciones en un clima más fresco en 2 a 3 días al regresar a trabajar en altas temperaturas.</a:t>
            </a:r>
          </a:p>
          <a:p>
            <a:pPr marL="171450" indent="-171450">
              <a:buFont typeface="Arial" panose="020B0604020202020204" pitchFamily="34" charset="0"/>
              <a:buChar char="•"/>
            </a:pPr>
            <a:r>
              <a:rPr lang="es-ES_tradnl" dirty="0"/>
              <a:t>Al aclimatarse al calor incrementa el sudor y por esa razón los trabajadores necesitan más líquidos. </a:t>
            </a:r>
          </a:p>
          <a:p>
            <a:endParaRPr lang="en-US" dirty="0"/>
          </a:p>
        </p:txBody>
      </p:sp>
      <p:sp>
        <p:nvSpPr>
          <p:cNvPr id="4" name="Slide Number Placeholder 3"/>
          <p:cNvSpPr>
            <a:spLocks noGrp="1"/>
          </p:cNvSpPr>
          <p:nvPr>
            <p:ph type="sldNum" sz="quarter" idx="5"/>
          </p:nvPr>
        </p:nvSpPr>
        <p:spPr/>
        <p:txBody>
          <a:bodyPr/>
          <a:lstStyle/>
          <a:p>
            <a:fld id="{A27646DD-FEE6-9748-8863-4D09B7C4FC2E}" type="slidenum">
              <a:rPr lang="en-US" smtClean="0"/>
              <a:t>22</a:t>
            </a:fld>
            <a:endParaRPr lang="en-US" dirty="0"/>
          </a:p>
        </p:txBody>
      </p:sp>
    </p:spTree>
    <p:extLst>
      <p:ext uri="{BB962C8B-B14F-4D97-AF65-F5344CB8AC3E}">
        <p14:creationId xmlns:p14="http://schemas.microsoft.com/office/powerpoint/2010/main" val="203931147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s-ES_tradnl" dirty="0"/>
              <a:t>Trate de trabajar durante los períodos mas frescos del día, si es posible.</a:t>
            </a:r>
          </a:p>
          <a:p>
            <a:pPr marL="171450" indent="-171450">
              <a:buFont typeface="Arial" panose="020B0604020202020204" pitchFamily="34" charset="0"/>
              <a:buChar char="•"/>
            </a:pPr>
            <a:r>
              <a:rPr lang="es-ES_tradnl" dirty="0"/>
              <a:t>Trabajadores nuevos que no se aclimatan al calor no deben trabajar afuera el mismo horario que los demás trabajadores durante los primeros días.</a:t>
            </a:r>
          </a:p>
          <a:p>
            <a:pPr marL="171450" indent="-171450">
              <a:buFont typeface="Arial" panose="020B0604020202020204" pitchFamily="34" charset="0"/>
              <a:buChar char="•"/>
            </a:pPr>
            <a:r>
              <a:rPr lang="es-ES_tradnl" dirty="0"/>
              <a:t> Ajuste sus horarios hasta que estén aclimatados. </a:t>
            </a:r>
          </a:p>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5"/>
          </p:nvPr>
        </p:nvSpPr>
        <p:spPr/>
        <p:txBody>
          <a:bodyPr/>
          <a:lstStyle/>
          <a:p>
            <a:fld id="{A27646DD-FEE6-9748-8863-4D09B7C4FC2E}" type="slidenum">
              <a:rPr lang="en-US" smtClean="0"/>
              <a:t>23</a:t>
            </a:fld>
            <a:endParaRPr lang="en-US" dirty="0"/>
          </a:p>
        </p:txBody>
      </p:sp>
    </p:spTree>
    <p:extLst>
      <p:ext uri="{BB962C8B-B14F-4D97-AF65-F5344CB8AC3E}">
        <p14:creationId xmlns:p14="http://schemas.microsoft.com/office/powerpoint/2010/main" val="188043975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s-ES_tradnl" dirty="0"/>
              <a:t>Tome descansos frecuentes.</a:t>
            </a:r>
          </a:p>
          <a:p>
            <a:pPr marL="171450" indent="-171450">
              <a:buFont typeface="Arial" panose="020B0604020202020204" pitchFamily="34" charset="0"/>
              <a:buChar char="•"/>
            </a:pPr>
            <a:r>
              <a:rPr lang="es-ES_tradnl" dirty="0"/>
              <a:t>Salga del sol directo.</a:t>
            </a:r>
          </a:p>
          <a:p>
            <a:pPr marL="171450" indent="-171450">
              <a:buFont typeface="Arial" panose="020B0604020202020204" pitchFamily="34" charset="0"/>
              <a:buChar char="•"/>
            </a:pPr>
            <a:r>
              <a:rPr lang="es-ES_tradnl" dirty="0"/>
              <a:t>Descanse en una ubicación fresca</a:t>
            </a:r>
          </a:p>
          <a:p>
            <a:pPr marL="628650" lvl="1" indent="-171450">
              <a:buFont typeface="Arial" panose="020B0604020202020204" pitchFamily="34" charset="0"/>
              <a:buChar char="•"/>
            </a:pPr>
            <a:r>
              <a:rPr lang="es-ES_tradnl" dirty="0"/>
              <a:t>Dentro de un edificio con aire acondicionado</a:t>
            </a:r>
          </a:p>
          <a:p>
            <a:pPr marL="628650" lvl="1" indent="-171450">
              <a:buFont typeface="Arial" panose="020B0604020202020204" pitchFamily="34" charset="0"/>
              <a:buChar char="•"/>
            </a:pPr>
            <a:r>
              <a:rPr lang="es-ES_tradnl" dirty="0"/>
              <a:t>Lugar con sombra</a:t>
            </a:r>
          </a:p>
          <a:p>
            <a:pPr marL="628650" lvl="1" indent="-171450">
              <a:buFont typeface="Arial" panose="020B0604020202020204" pitchFamily="34" charset="0"/>
              <a:buChar char="•"/>
            </a:pPr>
            <a:r>
              <a:rPr lang="es-ES_tradnl" dirty="0"/>
              <a:t>Sin sombra– provea una estructura de sombra portátil o una sombrilla industrial. Esto puede ser utilizado mientras trabajan al sol directo</a:t>
            </a:r>
          </a:p>
          <a:p>
            <a:pPr marL="628650" lvl="1" indent="-171450">
              <a:buFont typeface="Arial" panose="020B0604020202020204" pitchFamily="34" charset="0"/>
              <a:buChar char="•"/>
            </a:pPr>
            <a:r>
              <a:rPr lang="es-ES_tradnl" dirty="0"/>
              <a:t>Utilice un abanico para que circule aire. </a:t>
            </a:r>
          </a:p>
          <a:p>
            <a:endParaRPr lang="en-US" dirty="0"/>
          </a:p>
        </p:txBody>
      </p:sp>
      <p:sp>
        <p:nvSpPr>
          <p:cNvPr id="4" name="Slide Number Placeholder 3"/>
          <p:cNvSpPr>
            <a:spLocks noGrp="1"/>
          </p:cNvSpPr>
          <p:nvPr>
            <p:ph type="sldNum" sz="quarter" idx="5"/>
          </p:nvPr>
        </p:nvSpPr>
        <p:spPr/>
        <p:txBody>
          <a:bodyPr/>
          <a:lstStyle/>
          <a:p>
            <a:fld id="{A27646DD-FEE6-9748-8863-4D09B7C4FC2E}" type="slidenum">
              <a:rPr lang="en-US" smtClean="0"/>
              <a:t>24</a:t>
            </a:fld>
            <a:endParaRPr lang="en-US" dirty="0"/>
          </a:p>
        </p:txBody>
      </p:sp>
    </p:spTree>
    <p:extLst>
      <p:ext uri="{BB962C8B-B14F-4D97-AF65-F5344CB8AC3E}">
        <p14:creationId xmlns:p14="http://schemas.microsoft.com/office/powerpoint/2010/main" val="421622933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s-ES_tradnl" dirty="0"/>
              <a:t>Los trabajadores deben beber un vaso de agua cada 15-20 minutos cuando trabajan a altas temperaturas</a:t>
            </a:r>
          </a:p>
          <a:p>
            <a:pPr marL="171450" indent="-171450">
              <a:buFont typeface="Arial" panose="020B0604020202020204" pitchFamily="34" charset="0"/>
              <a:buChar char="•"/>
            </a:pPr>
            <a:r>
              <a:rPr lang="es-ES_tradnl" dirty="0"/>
              <a:t>Agua helada es agua potable a menos de 59°F y se proporciona de forma individual .</a:t>
            </a:r>
          </a:p>
          <a:p>
            <a:pPr marL="171450" indent="-171450">
              <a:buFont typeface="Arial" panose="020B0604020202020204" pitchFamily="34" charset="0"/>
              <a:buChar char="•"/>
            </a:pPr>
            <a:r>
              <a:rPr lang="es-ES_tradnl" dirty="0"/>
              <a:t>Si los trabajadores están sudando por varias horas deben tomar bebidas que contengan electrolitos como bebidas deportivas.</a:t>
            </a:r>
          </a:p>
          <a:p>
            <a:endParaRPr lang="en-US" dirty="0"/>
          </a:p>
        </p:txBody>
      </p:sp>
      <p:sp>
        <p:nvSpPr>
          <p:cNvPr id="4" name="Slide Number Placeholder 3"/>
          <p:cNvSpPr>
            <a:spLocks noGrp="1"/>
          </p:cNvSpPr>
          <p:nvPr>
            <p:ph type="sldNum" sz="quarter" idx="5"/>
          </p:nvPr>
        </p:nvSpPr>
        <p:spPr/>
        <p:txBody>
          <a:bodyPr/>
          <a:lstStyle/>
          <a:p>
            <a:fld id="{A27646DD-FEE6-9748-8863-4D09B7C4FC2E}" type="slidenum">
              <a:rPr lang="en-US" smtClean="0"/>
              <a:t>25</a:t>
            </a:fld>
            <a:endParaRPr lang="en-US" dirty="0"/>
          </a:p>
        </p:txBody>
      </p:sp>
    </p:spTree>
    <p:extLst>
      <p:ext uri="{BB962C8B-B14F-4D97-AF65-F5344CB8AC3E}">
        <p14:creationId xmlns:p14="http://schemas.microsoft.com/office/powerpoint/2010/main" val="257151175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s-ES_tradnl" dirty="0"/>
              <a:t>Trabajadores trabajando en lugares calientes deben comer refrigerios salados para reemplazar electrolitos. </a:t>
            </a:r>
          </a:p>
          <a:p>
            <a:pPr marL="171450" indent="-171450">
              <a:buFont typeface="Arial" panose="020B0604020202020204" pitchFamily="34" charset="0"/>
              <a:buChar char="•"/>
            </a:pPr>
            <a:r>
              <a:rPr lang="es-ES_tradnl" dirty="0"/>
              <a:t>Bebidas deportivas solas no reemplazan los electrolitos perdidos por el sudor durante tiempos de trabajo prolongados a altas temperaturas. </a:t>
            </a:r>
          </a:p>
          <a:p>
            <a:pPr marL="171450" indent="-171450">
              <a:buFont typeface="Arial" panose="020B0604020202020204" pitchFamily="34" charset="0"/>
              <a:buChar char="•"/>
            </a:pPr>
            <a:r>
              <a:rPr lang="es-ES_tradnl" dirty="0"/>
              <a:t>Provea refrigerios salados y bebidas heladas durante los descansos.</a:t>
            </a:r>
          </a:p>
        </p:txBody>
      </p:sp>
      <p:sp>
        <p:nvSpPr>
          <p:cNvPr id="4" name="Slide Number Placeholder 3"/>
          <p:cNvSpPr>
            <a:spLocks noGrp="1"/>
          </p:cNvSpPr>
          <p:nvPr>
            <p:ph type="sldNum" sz="quarter" idx="5"/>
          </p:nvPr>
        </p:nvSpPr>
        <p:spPr/>
        <p:txBody>
          <a:bodyPr/>
          <a:lstStyle/>
          <a:p>
            <a:fld id="{A27646DD-FEE6-9748-8863-4D09B7C4FC2E}" type="slidenum">
              <a:rPr lang="en-US" smtClean="0"/>
              <a:t>26</a:t>
            </a:fld>
            <a:endParaRPr lang="en-US" dirty="0"/>
          </a:p>
        </p:txBody>
      </p:sp>
    </p:spTree>
    <p:extLst>
      <p:ext uri="{BB962C8B-B14F-4D97-AF65-F5344CB8AC3E}">
        <p14:creationId xmlns:p14="http://schemas.microsoft.com/office/powerpoint/2010/main" val="412078827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s-ES_tradnl" dirty="0"/>
              <a:t>La ropa que los trabajadores utilizan puede mantenerlos frescos.</a:t>
            </a:r>
          </a:p>
          <a:p>
            <a:pPr marL="171450" indent="-171450">
              <a:buFont typeface="Arial" panose="020B0604020202020204" pitchFamily="34" charset="0"/>
              <a:buChar char="•"/>
            </a:pPr>
            <a:r>
              <a:rPr lang="es-ES_tradnl" dirty="0"/>
              <a:t>Los trabajadores deben usar una gorra con una visera amplia. Estas son la preferencia comparada con las gorras normales que solo dan sombra a la cara.</a:t>
            </a:r>
          </a:p>
          <a:p>
            <a:pPr marL="171450" indent="-171450">
              <a:buFont typeface="Arial" panose="020B0604020202020204" pitchFamily="34" charset="0"/>
              <a:buChar char="•"/>
            </a:pPr>
            <a:r>
              <a:rPr lang="es-ES_tradnl" dirty="0"/>
              <a:t>La ropa suelta y de colores claros es mejor.</a:t>
            </a:r>
          </a:p>
          <a:p>
            <a:pPr marL="171450" indent="-171450">
              <a:buFont typeface="Arial" panose="020B0604020202020204" pitchFamily="34" charset="0"/>
              <a:buChar char="•"/>
            </a:pPr>
            <a:r>
              <a:rPr lang="es-ES_tradnl" dirty="0"/>
              <a:t>Los trabajadores deben usar lentes de sol para proteger sus ojos.</a:t>
            </a:r>
          </a:p>
          <a:p>
            <a:pPr marL="171450" indent="-171450">
              <a:buFont typeface="Arial" panose="020B0604020202020204" pitchFamily="34" charset="0"/>
              <a:buChar char="•"/>
            </a:pPr>
            <a:r>
              <a:rPr lang="es-ES_tradnl" dirty="0"/>
              <a:t>Los trabajadores deben usar protector solar para proteger su piel.</a:t>
            </a:r>
          </a:p>
          <a:p>
            <a:pPr marL="171450" indent="-171450">
              <a:buFont typeface="Arial" panose="020B0604020202020204" pitchFamily="34" charset="0"/>
              <a:buChar char="•"/>
            </a:pPr>
            <a:r>
              <a:rPr lang="es-ES_tradnl" dirty="0"/>
              <a:t>La ropa fresca puede usarse para mantener al trabajador fresco.</a:t>
            </a:r>
          </a:p>
          <a:p>
            <a:endParaRPr lang="en-US" dirty="0"/>
          </a:p>
          <a:p>
            <a:endParaRPr lang="en-US" dirty="0"/>
          </a:p>
        </p:txBody>
      </p:sp>
      <p:sp>
        <p:nvSpPr>
          <p:cNvPr id="4" name="Slide Number Placeholder 3"/>
          <p:cNvSpPr>
            <a:spLocks noGrp="1"/>
          </p:cNvSpPr>
          <p:nvPr>
            <p:ph type="sldNum" sz="quarter" idx="5"/>
          </p:nvPr>
        </p:nvSpPr>
        <p:spPr/>
        <p:txBody>
          <a:bodyPr/>
          <a:lstStyle/>
          <a:p>
            <a:fld id="{A27646DD-FEE6-9748-8863-4D09B7C4FC2E}" type="slidenum">
              <a:rPr lang="en-US" smtClean="0"/>
              <a:t>27</a:t>
            </a:fld>
            <a:endParaRPr lang="en-US" dirty="0"/>
          </a:p>
        </p:txBody>
      </p:sp>
    </p:spTree>
    <p:extLst>
      <p:ext uri="{BB962C8B-B14F-4D97-AF65-F5344CB8AC3E}">
        <p14:creationId xmlns:p14="http://schemas.microsoft.com/office/powerpoint/2010/main" val="356587850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s-ES_tradnl" dirty="0"/>
              <a:t>Ropa fresca puede ser usada para mantener a los trabajadores frescos.</a:t>
            </a:r>
          </a:p>
          <a:p>
            <a:pPr marL="171450" indent="-171450">
              <a:buFont typeface="Arial" panose="020B0604020202020204" pitchFamily="34" charset="0"/>
              <a:buChar char="•"/>
            </a:pPr>
            <a:r>
              <a:rPr lang="es-ES_tradnl" dirty="0"/>
              <a:t>Bandas para refrescar se pueden mojar y usar alrededor del cuello. El agua se evapora y refresca al trabajador.</a:t>
            </a:r>
          </a:p>
          <a:p>
            <a:pPr marL="171450" indent="-171450">
              <a:buFont typeface="Arial" panose="020B0604020202020204" pitchFamily="34" charset="0"/>
              <a:buChar char="•"/>
            </a:pPr>
            <a:r>
              <a:rPr lang="es-ES_tradnl" dirty="0"/>
              <a:t>Camisetas refrescantes que absorben el sudor de la piel y ayudan con la evaporación y a refrescar.</a:t>
            </a:r>
          </a:p>
          <a:p>
            <a:pPr marL="171450" indent="-171450">
              <a:buFont typeface="Arial" panose="020B0604020202020204" pitchFamily="34" charset="0"/>
              <a:buChar char="•"/>
            </a:pPr>
            <a:r>
              <a:rPr lang="es-ES_tradnl" dirty="0"/>
              <a:t>Equipo de protección personal especializado en refrescar.</a:t>
            </a:r>
          </a:p>
          <a:p>
            <a:endParaRPr lang="en-US" dirty="0"/>
          </a:p>
        </p:txBody>
      </p:sp>
      <p:sp>
        <p:nvSpPr>
          <p:cNvPr id="4" name="Slide Number Placeholder 3"/>
          <p:cNvSpPr>
            <a:spLocks noGrp="1"/>
          </p:cNvSpPr>
          <p:nvPr>
            <p:ph type="sldNum" sz="quarter" idx="5"/>
          </p:nvPr>
        </p:nvSpPr>
        <p:spPr/>
        <p:txBody>
          <a:bodyPr/>
          <a:lstStyle/>
          <a:p>
            <a:fld id="{A27646DD-FEE6-9748-8863-4D09B7C4FC2E}" type="slidenum">
              <a:rPr lang="en-US" smtClean="0"/>
              <a:t>28</a:t>
            </a:fld>
            <a:endParaRPr lang="en-US" dirty="0"/>
          </a:p>
        </p:txBody>
      </p:sp>
    </p:spTree>
    <p:extLst>
      <p:ext uri="{BB962C8B-B14F-4D97-AF65-F5344CB8AC3E}">
        <p14:creationId xmlns:p14="http://schemas.microsoft.com/office/powerpoint/2010/main" val="349598885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s-ES_tradnl" dirty="0"/>
              <a:t>Entre los amigos/compañeros pueden ayudarse a prevenir enfermedades relacionadas con el calor.</a:t>
            </a:r>
          </a:p>
          <a:p>
            <a:pPr marL="171450" indent="-171450">
              <a:buFont typeface="Arial" panose="020B0604020202020204" pitchFamily="34" charset="0"/>
              <a:buChar char="•"/>
            </a:pPr>
            <a:r>
              <a:rPr lang="es-ES_tradnl" dirty="0"/>
              <a:t>Los trabajadores no deben de trabajar solos a altas temperaturas.</a:t>
            </a:r>
          </a:p>
          <a:p>
            <a:pPr marL="171450" indent="-171450">
              <a:buFont typeface="Arial" panose="020B0604020202020204" pitchFamily="34" charset="0"/>
              <a:buChar char="•"/>
            </a:pPr>
            <a:r>
              <a:rPr lang="es-ES_tradnl" dirty="0"/>
              <a:t>Los trabajadores deben ser entrenados para prevenir, reconocer y tratar las enfermedades relacionadas con el calor</a:t>
            </a:r>
          </a:p>
          <a:p>
            <a:pPr marL="171450" indent="-171450">
              <a:buFont typeface="Arial" panose="020B0604020202020204" pitchFamily="34" charset="0"/>
              <a:buChar char="•"/>
            </a:pPr>
            <a:r>
              <a:rPr lang="es-ES_tradnl" dirty="0"/>
              <a:t>Los trabajadores deben de monitorease mutuamente para identificar enfermedades relacionadas con el calor.</a:t>
            </a:r>
          </a:p>
          <a:p>
            <a:endParaRPr lang="en-US" dirty="0"/>
          </a:p>
        </p:txBody>
      </p:sp>
      <p:sp>
        <p:nvSpPr>
          <p:cNvPr id="4" name="Slide Number Placeholder 3"/>
          <p:cNvSpPr>
            <a:spLocks noGrp="1"/>
          </p:cNvSpPr>
          <p:nvPr>
            <p:ph type="sldNum" sz="quarter" idx="5"/>
          </p:nvPr>
        </p:nvSpPr>
        <p:spPr/>
        <p:txBody>
          <a:bodyPr/>
          <a:lstStyle/>
          <a:p>
            <a:fld id="{A27646DD-FEE6-9748-8863-4D09B7C4FC2E}" type="slidenum">
              <a:rPr lang="en-US" smtClean="0"/>
              <a:t>29</a:t>
            </a:fld>
            <a:endParaRPr lang="en-US" dirty="0"/>
          </a:p>
        </p:txBody>
      </p:sp>
    </p:spTree>
    <p:extLst>
      <p:ext uri="{BB962C8B-B14F-4D97-AF65-F5344CB8AC3E}">
        <p14:creationId xmlns:p14="http://schemas.microsoft.com/office/powerpoint/2010/main" val="231474519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s-ES_tradnl" noProof="0" dirty="0"/>
              <a:t>En 2010, el mayor número de trabajadores murió por enfermedades relacionadas con el calor en la industria de la construcción, seguido de la agricultura y la minería. </a:t>
            </a:r>
            <a:r>
              <a:rPr lang="es-ES_tradnl" sz="1200" b="0" i="0" u="none" strike="noStrike" kern="1200" noProof="0" dirty="0">
                <a:solidFill>
                  <a:schemeClr val="tx1"/>
                </a:solidFill>
                <a:effectLst/>
                <a:latin typeface="+mn-lt"/>
                <a:ea typeface="+mn-ea"/>
                <a:cs typeface="+mn-cs"/>
              </a:rPr>
              <a:t>Las muertes también ocurrieron en la gestión de recibos, remediación y con los trabajadores de las fabricas.</a:t>
            </a:r>
          </a:p>
          <a:p>
            <a:pPr marL="171450" indent="-171450">
              <a:buFont typeface="Arial" panose="020B0604020202020204" pitchFamily="34" charset="0"/>
              <a:buChar char="•"/>
            </a:pPr>
            <a:r>
              <a:rPr lang="es-ES_tradnl" sz="1200" b="0" i="0" u="none" strike="noStrike" kern="1200" noProof="0" dirty="0">
                <a:solidFill>
                  <a:schemeClr val="tx1"/>
                </a:solidFill>
                <a:effectLst/>
                <a:latin typeface="+mn-lt"/>
                <a:ea typeface="+mn-ea"/>
                <a:cs typeface="+mn-cs"/>
              </a:rPr>
              <a:t>Cualquier persona que trabaje en ambientes calientes ya sea a adentro o afuera esta en riesgo.</a:t>
            </a:r>
            <a:endParaRPr lang="es-ES_tradnl" noProof="0" dirty="0"/>
          </a:p>
        </p:txBody>
      </p:sp>
      <p:sp>
        <p:nvSpPr>
          <p:cNvPr id="4" name="Slide Number Placeholder 3"/>
          <p:cNvSpPr>
            <a:spLocks noGrp="1"/>
          </p:cNvSpPr>
          <p:nvPr>
            <p:ph type="sldNum" sz="quarter" idx="5"/>
          </p:nvPr>
        </p:nvSpPr>
        <p:spPr/>
        <p:txBody>
          <a:bodyPr/>
          <a:lstStyle/>
          <a:p>
            <a:fld id="{A27646DD-FEE6-9748-8863-4D09B7C4FC2E}" type="slidenum">
              <a:rPr lang="en-US" smtClean="0"/>
              <a:t>3</a:t>
            </a:fld>
            <a:endParaRPr lang="en-US" dirty="0"/>
          </a:p>
        </p:txBody>
      </p:sp>
    </p:spTree>
    <p:extLst>
      <p:ext uri="{BB962C8B-B14F-4D97-AF65-F5344CB8AC3E}">
        <p14:creationId xmlns:p14="http://schemas.microsoft.com/office/powerpoint/2010/main" val="247927610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ES_tradnl" dirty="0"/>
              <a:t>Ahora hablaremos sobre el tratamiento en caso de un golpe de calor, agotamiento por calor, hiponatremia o calambres por calor. </a:t>
            </a:r>
          </a:p>
          <a:p>
            <a:endParaRPr lang="en-US" dirty="0"/>
          </a:p>
        </p:txBody>
      </p:sp>
      <p:sp>
        <p:nvSpPr>
          <p:cNvPr id="4" name="Slide Number Placeholder 3"/>
          <p:cNvSpPr>
            <a:spLocks noGrp="1"/>
          </p:cNvSpPr>
          <p:nvPr>
            <p:ph type="sldNum" sz="quarter" idx="5"/>
          </p:nvPr>
        </p:nvSpPr>
        <p:spPr/>
        <p:txBody>
          <a:bodyPr/>
          <a:lstStyle/>
          <a:p>
            <a:fld id="{A27646DD-FEE6-9748-8863-4D09B7C4FC2E}" type="slidenum">
              <a:rPr lang="en-US" smtClean="0"/>
              <a:t>30</a:t>
            </a:fld>
            <a:endParaRPr lang="en-US" dirty="0"/>
          </a:p>
        </p:txBody>
      </p:sp>
    </p:spTree>
    <p:extLst>
      <p:ext uri="{BB962C8B-B14F-4D97-AF65-F5344CB8AC3E}">
        <p14:creationId xmlns:p14="http://schemas.microsoft.com/office/powerpoint/2010/main" val="3983834280"/>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s-ES_tradnl" dirty="0"/>
              <a:t>El primer paso es reconocer la emergencia.</a:t>
            </a:r>
          </a:p>
          <a:p>
            <a:pPr marL="171450" indent="-171450">
              <a:buFont typeface="Arial" panose="020B0604020202020204" pitchFamily="34" charset="0"/>
              <a:buChar char="•"/>
            </a:pPr>
            <a:r>
              <a:rPr lang="es-ES_tradnl" dirty="0"/>
              <a:t>Golpe de calor es una emergencia médica y puede ser fatal. Llame al 911.</a:t>
            </a:r>
          </a:p>
          <a:p>
            <a:pPr marL="171450" indent="-171450">
              <a:buFont typeface="Arial" panose="020B0604020202020204" pitchFamily="34" charset="0"/>
              <a:buChar char="•"/>
            </a:pPr>
            <a:r>
              <a:rPr lang="es-ES_tradnl" dirty="0"/>
              <a:t>Alguien debe acompañar al trabajador hasta que llegue la ayuda.</a:t>
            </a:r>
          </a:p>
          <a:p>
            <a:pPr marL="171450" indent="-171450">
              <a:buFont typeface="Arial" panose="020B0604020202020204" pitchFamily="34" charset="0"/>
              <a:buChar char="•"/>
            </a:pPr>
            <a:r>
              <a:rPr lang="es-ES_tradnl" dirty="0"/>
              <a:t>Mientras espera por ayuda existen algunos pasos que puede seguir de primeros auxilios.</a:t>
            </a:r>
          </a:p>
          <a:p>
            <a:endParaRPr lang="en-US" dirty="0"/>
          </a:p>
        </p:txBody>
      </p:sp>
      <p:sp>
        <p:nvSpPr>
          <p:cNvPr id="4" name="Slide Number Placeholder 3"/>
          <p:cNvSpPr>
            <a:spLocks noGrp="1"/>
          </p:cNvSpPr>
          <p:nvPr>
            <p:ph type="sldNum" sz="quarter" idx="5"/>
          </p:nvPr>
        </p:nvSpPr>
        <p:spPr/>
        <p:txBody>
          <a:bodyPr/>
          <a:lstStyle/>
          <a:p>
            <a:fld id="{A27646DD-FEE6-9748-8863-4D09B7C4FC2E}" type="slidenum">
              <a:rPr lang="en-US" smtClean="0"/>
              <a:t>31</a:t>
            </a:fld>
            <a:endParaRPr lang="en-US" dirty="0"/>
          </a:p>
        </p:txBody>
      </p:sp>
    </p:spTree>
    <p:extLst>
      <p:ext uri="{BB962C8B-B14F-4D97-AF65-F5344CB8AC3E}">
        <p14:creationId xmlns:p14="http://schemas.microsoft.com/office/powerpoint/2010/main" val="3599753865"/>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s-ES_tradnl" dirty="0"/>
              <a:t>Mueva al trabajador a un área fresca y con sombra o a un edificio con aire acondicionado.</a:t>
            </a:r>
          </a:p>
          <a:p>
            <a:pPr marL="171450" indent="-171450">
              <a:buFont typeface="Arial" panose="020B0604020202020204" pitchFamily="34" charset="0"/>
              <a:buChar char="•"/>
            </a:pPr>
            <a:r>
              <a:rPr lang="es-ES_tradnl" dirty="0"/>
              <a:t>Retiré la ropa exterior.</a:t>
            </a:r>
          </a:p>
          <a:p>
            <a:pPr marL="171450" indent="-171450">
              <a:buFont typeface="Arial" panose="020B0604020202020204" pitchFamily="34" charset="0"/>
              <a:buChar char="•"/>
            </a:pPr>
            <a:r>
              <a:rPr lang="es-ES_tradnl" dirty="0"/>
              <a:t>Refresque al trabajador de la forma que le sea posible.</a:t>
            </a:r>
          </a:p>
          <a:p>
            <a:pPr marL="628650" lvl="1" indent="-171450">
              <a:buFont typeface="Arial" panose="020B0604020202020204" pitchFamily="34" charset="0"/>
              <a:buChar char="•"/>
            </a:pPr>
            <a:r>
              <a:rPr lang="es-ES_tradnl" dirty="0"/>
              <a:t>Compresas heladas en la cabeza, cuello, ingle y axilas </a:t>
            </a:r>
          </a:p>
          <a:p>
            <a:pPr marL="628650" lvl="1" indent="-171450">
              <a:buFont typeface="Arial" panose="020B0604020202020204" pitchFamily="34" charset="0"/>
              <a:buChar char="•"/>
            </a:pPr>
            <a:r>
              <a:rPr lang="es-ES_tradnl" dirty="0"/>
              <a:t>Agua helada o un baño de hielo</a:t>
            </a:r>
          </a:p>
          <a:p>
            <a:pPr marL="628650" lvl="1" indent="-171450">
              <a:buFont typeface="Arial" panose="020B0604020202020204" pitchFamily="34" charset="0"/>
              <a:buChar char="•"/>
            </a:pPr>
            <a:r>
              <a:rPr lang="es-ES_tradnl" dirty="0"/>
              <a:t>Roséelo con agua helada</a:t>
            </a:r>
          </a:p>
          <a:p>
            <a:pPr marL="628650" lvl="1" indent="-171450">
              <a:buFont typeface="Arial" panose="020B0604020202020204" pitchFamily="34" charset="0"/>
              <a:buChar char="•"/>
            </a:pPr>
            <a:r>
              <a:rPr lang="es-ES_tradnl" dirty="0"/>
              <a:t>Ventile al trabajador</a:t>
            </a:r>
          </a:p>
          <a:p>
            <a:pPr marL="628650" lvl="1" indent="-171450">
              <a:buFont typeface="Arial" panose="020B0604020202020204" pitchFamily="34" charset="0"/>
              <a:buChar char="•"/>
            </a:pPr>
            <a:r>
              <a:rPr lang="es-ES_tradnl" dirty="0"/>
              <a:t>Remoje la ropa con agua helada</a:t>
            </a:r>
          </a:p>
          <a:p>
            <a:pPr marL="628650" lvl="1" indent="-171450">
              <a:buFont typeface="Arial" panose="020B0604020202020204" pitchFamily="34" charset="0"/>
              <a:buChar char="•"/>
            </a:pPr>
            <a:r>
              <a:rPr lang="es-ES_tradnl" dirty="0"/>
              <a:t>Utilicé una esponja con agua helada</a:t>
            </a:r>
          </a:p>
          <a:p>
            <a:endParaRPr lang="en-US" dirty="0"/>
          </a:p>
        </p:txBody>
      </p:sp>
      <p:sp>
        <p:nvSpPr>
          <p:cNvPr id="4" name="Slide Number Placeholder 3"/>
          <p:cNvSpPr>
            <a:spLocks noGrp="1"/>
          </p:cNvSpPr>
          <p:nvPr>
            <p:ph type="sldNum" sz="quarter" idx="5"/>
          </p:nvPr>
        </p:nvSpPr>
        <p:spPr/>
        <p:txBody>
          <a:bodyPr/>
          <a:lstStyle/>
          <a:p>
            <a:fld id="{A27646DD-FEE6-9748-8863-4D09B7C4FC2E}" type="slidenum">
              <a:rPr lang="en-US" smtClean="0"/>
              <a:t>32</a:t>
            </a:fld>
            <a:endParaRPr lang="en-US" dirty="0"/>
          </a:p>
        </p:txBody>
      </p:sp>
    </p:spTree>
    <p:extLst>
      <p:ext uri="{BB962C8B-B14F-4D97-AF65-F5344CB8AC3E}">
        <p14:creationId xmlns:p14="http://schemas.microsoft.com/office/powerpoint/2010/main" val="4137706512"/>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s-ES_tradnl" dirty="0"/>
              <a:t>Si el trabajador esta respondiendo dele agua helada para beber.</a:t>
            </a:r>
          </a:p>
          <a:p>
            <a:pPr marL="171450" indent="-171450">
              <a:buFont typeface="Arial" panose="020B0604020202020204" pitchFamily="34" charset="0"/>
              <a:buChar char="•"/>
            </a:pPr>
            <a:r>
              <a:rPr lang="es-ES_tradnl" dirty="0"/>
              <a:t>No le de café, té o bebidas con cafeína.</a:t>
            </a:r>
          </a:p>
          <a:p>
            <a:pPr marL="171450" indent="-171450">
              <a:buFont typeface="Arial" panose="020B0604020202020204" pitchFamily="34" charset="0"/>
              <a:buChar char="•"/>
            </a:pPr>
            <a:r>
              <a:rPr lang="es-ES_tradnl" dirty="0"/>
              <a:t>No le de alcohol o bebidas azucaradas.</a:t>
            </a:r>
          </a:p>
          <a:p>
            <a:pPr marL="171450" indent="-171450">
              <a:buFont typeface="Arial" panose="020B0604020202020204" pitchFamily="34" charset="0"/>
              <a:buChar char="•"/>
            </a:pPr>
            <a:r>
              <a:rPr lang="es-ES_tradnl" dirty="0"/>
              <a:t>No le de bebidas muy heladas ya que podrían causar calambres estomacales.</a:t>
            </a:r>
          </a:p>
          <a:p>
            <a:pPr marL="171450" indent="-171450">
              <a:buFont typeface="Arial" panose="020B0604020202020204" pitchFamily="34" charset="0"/>
              <a:buChar char="•"/>
            </a:pPr>
            <a:r>
              <a:rPr lang="es-ES_tradnl" dirty="0"/>
              <a:t>Este preparado para administrar RCP si el trabajador deja de respirar y no responde. </a:t>
            </a:r>
          </a:p>
          <a:p>
            <a:endParaRPr lang="en-US" dirty="0"/>
          </a:p>
        </p:txBody>
      </p:sp>
      <p:sp>
        <p:nvSpPr>
          <p:cNvPr id="4" name="Slide Number Placeholder 3"/>
          <p:cNvSpPr>
            <a:spLocks noGrp="1"/>
          </p:cNvSpPr>
          <p:nvPr>
            <p:ph type="sldNum" sz="quarter" idx="5"/>
          </p:nvPr>
        </p:nvSpPr>
        <p:spPr/>
        <p:txBody>
          <a:bodyPr/>
          <a:lstStyle/>
          <a:p>
            <a:fld id="{A27646DD-FEE6-9748-8863-4D09B7C4FC2E}" type="slidenum">
              <a:rPr lang="en-US" smtClean="0"/>
              <a:t>33</a:t>
            </a:fld>
            <a:endParaRPr lang="en-US" dirty="0"/>
          </a:p>
        </p:txBody>
      </p:sp>
    </p:spTree>
    <p:extLst>
      <p:ext uri="{BB962C8B-B14F-4D97-AF65-F5344CB8AC3E}">
        <p14:creationId xmlns:p14="http://schemas.microsoft.com/office/powerpoint/2010/main" val="437847434"/>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s-ES_tradnl" dirty="0"/>
              <a:t>Llame al 911 si no hay asistencia médica en el lugar.</a:t>
            </a:r>
          </a:p>
          <a:p>
            <a:pPr marL="171450" indent="-171450">
              <a:buFont typeface="Arial" panose="020B0604020202020204" pitchFamily="34" charset="0"/>
              <a:buChar char="•"/>
            </a:pPr>
            <a:r>
              <a:rPr lang="es-ES_tradnl" dirty="0"/>
              <a:t>Mueva al trabajador a un área fresca y con sombra o a un edificio con aire acondicionado.</a:t>
            </a:r>
          </a:p>
          <a:p>
            <a:pPr marL="171450" indent="-171450">
              <a:buFont typeface="Arial" panose="020B0604020202020204" pitchFamily="34" charset="0"/>
              <a:buChar char="•"/>
            </a:pPr>
            <a:r>
              <a:rPr lang="es-ES_tradnl" dirty="0"/>
              <a:t>Permanezca con el trabajador hasta que llegue la ayuda. </a:t>
            </a:r>
          </a:p>
          <a:p>
            <a:pPr marL="171450" indent="-171450">
              <a:buFont typeface="Arial" panose="020B0604020202020204" pitchFamily="34" charset="0"/>
              <a:buChar char="•"/>
            </a:pPr>
            <a:r>
              <a:rPr lang="es-ES_tradnl" dirty="0"/>
              <a:t>Mientras esperas por ayuda existen algunos pasos que puede seguir de primeros auxilios.</a:t>
            </a:r>
          </a:p>
          <a:p>
            <a:endParaRPr lang="en-US" dirty="0"/>
          </a:p>
        </p:txBody>
      </p:sp>
      <p:sp>
        <p:nvSpPr>
          <p:cNvPr id="4" name="Slide Number Placeholder 3"/>
          <p:cNvSpPr>
            <a:spLocks noGrp="1"/>
          </p:cNvSpPr>
          <p:nvPr>
            <p:ph type="sldNum" sz="quarter" idx="5"/>
          </p:nvPr>
        </p:nvSpPr>
        <p:spPr/>
        <p:txBody>
          <a:bodyPr/>
          <a:lstStyle/>
          <a:p>
            <a:fld id="{A27646DD-FEE6-9748-8863-4D09B7C4FC2E}" type="slidenum">
              <a:rPr lang="en-US" smtClean="0"/>
              <a:t>34</a:t>
            </a:fld>
            <a:endParaRPr lang="en-US" dirty="0"/>
          </a:p>
        </p:txBody>
      </p:sp>
    </p:spTree>
    <p:extLst>
      <p:ext uri="{BB962C8B-B14F-4D97-AF65-F5344CB8AC3E}">
        <p14:creationId xmlns:p14="http://schemas.microsoft.com/office/powerpoint/2010/main" val="1630721376"/>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s-ES_tradnl" dirty="0"/>
              <a:t>Suelte un poco la ropa y retire la ropa innecesaria.</a:t>
            </a:r>
          </a:p>
          <a:p>
            <a:pPr marL="171450" indent="-171450">
              <a:buFont typeface="Arial" panose="020B0604020202020204" pitchFamily="34" charset="0"/>
              <a:buChar char="•"/>
            </a:pPr>
            <a:r>
              <a:rPr lang="es-ES_tradnl" dirty="0"/>
              <a:t>Refresque al trabajador.</a:t>
            </a:r>
          </a:p>
          <a:p>
            <a:pPr marL="628650" lvl="1" indent="-171450">
              <a:buFont typeface="Arial" panose="020B0604020202020204" pitchFamily="34" charset="0"/>
              <a:buChar char="•"/>
            </a:pPr>
            <a:r>
              <a:rPr lang="es-ES_tradnl" dirty="0"/>
              <a:t>Compresas heladas en la cabeza, cuello, ingle y axilas </a:t>
            </a:r>
          </a:p>
          <a:p>
            <a:pPr marL="628650" lvl="1" indent="-171450">
              <a:buFont typeface="Arial" panose="020B0604020202020204" pitchFamily="34" charset="0"/>
              <a:buChar char="•"/>
            </a:pPr>
            <a:r>
              <a:rPr lang="es-ES_tradnl" dirty="0"/>
              <a:t>Roséelo con agua helada</a:t>
            </a:r>
          </a:p>
          <a:p>
            <a:pPr marL="628650" lvl="1" indent="-171450">
              <a:buFont typeface="Arial" panose="020B0604020202020204" pitchFamily="34" charset="0"/>
              <a:buChar char="•"/>
            </a:pPr>
            <a:r>
              <a:rPr lang="es-ES_tradnl" dirty="0"/>
              <a:t>Ventile al trabajador</a:t>
            </a:r>
          </a:p>
          <a:p>
            <a:pPr marL="628650" lvl="1" indent="-171450">
              <a:buFont typeface="Arial" panose="020B0604020202020204" pitchFamily="34" charset="0"/>
              <a:buChar char="•"/>
            </a:pPr>
            <a:r>
              <a:rPr lang="es-ES_tradnl" sz="1200" dirty="0"/>
              <a:t>Remoje la ropa con agua helada</a:t>
            </a:r>
          </a:p>
          <a:p>
            <a:pPr marL="628650" lvl="1" indent="-171450">
              <a:buFont typeface="Arial" panose="020B0604020202020204" pitchFamily="34" charset="0"/>
              <a:buChar char="•"/>
            </a:pPr>
            <a:r>
              <a:rPr lang="es-ES_tradnl" sz="1200" dirty="0"/>
              <a:t>Utilicé una esponja con agua helada</a:t>
            </a:r>
          </a:p>
          <a:p>
            <a:pPr marL="171450" lvl="0" indent="-171450">
              <a:buFont typeface="Arial" panose="020B0604020202020204" pitchFamily="34" charset="0"/>
              <a:buChar char="•"/>
            </a:pPr>
            <a:r>
              <a:rPr lang="es-ES_tradnl" sz="1200" dirty="0"/>
              <a:t>Deje descansar al trabajador.</a:t>
            </a:r>
          </a:p>
          <a:p>
            <a:endParaRPr lang="en-US" dirty="0"/>
          </a:p>
        </p:txBody>
      </p:sp>
      <p:sp>
        <p:nvSpPr>
          <p:cNvPr id="4" name="Slide Number Placeholder 3"/>
          <p:cNvSpPr>
            <a:spLocks noGrp="1"/>
          </p:cNvSpPr>
          <p:nvPr>
            <p:ph type="sldNum" sz="quarter" idx="5"/>
          </p:nvPr>
        </p:nvSpPr>
        <p:spPr/>
        <p:txBody>
          <a:bodyPr/>
          <a:lstStyle/>
          <a:p>
            <a:fld id="{A27646DD-FEE6-9748-8863-4D09B7C4FC2E}" type="slidenum">
              <a:rPr lang="en-US" smtClean="0"/>
              <a:t>35</a:t>
            </a:fld>
            <a:endParaRPr lang="en-US" dirty="0"/>
          </a:p>
        </p:txBody>
      </p:sp>
    </p:spTree>
    <p:extLst>
      <p:ext uri="{BB962C8B-B14F-4D97-AF65-F5344CB8AC3E}">
        <p14:creationId xmlns:p14="http://schemas.microsoft.com/office/powerpoint/2010/main" val="11117384"/>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s-ES_tradnl" dirty="0"/>
              <a:t>Darle agua helada o bebidas deportivas para beber.</a:t>
            </a:r>
          </a:p>
          <a:p>
            <a:pPr marL="171450" indent="-171450">
              <a:buFont typeface="Arial" panose="020B0604020202020204" pitchFamily="34" charset="0"/>
              <a:buChar char="•"/>
            </a:pPr>
            <a:r>
              <a:rPr lang="es-ES_tradnl" dirty="0"/>
              <a:t>Anímelo a tomar pequeños tragos.</a:t>
            </a:r>
          </a:p>
          <a:p>
            <a:pPr marL="171450" indent="-171450">
              <a:buFont typeface="Arial" panose="020B0604020202020204" pitchFamily="34" charset="0"/>
              <a:buChar char="•"/>
            </a:pPr>
            <a:r>
              <a:rPr lang="es-ES_tradnl" dirty="0"/>
              <a:t>No le de café, té o bebidas con cafeína.</a:t>
            </a:r>
          </a:p>
          <a:p>
            <a:pPr marL="171450" indent="-171450">
              <a:buFont typeface="Arial" panose="020B0604020202020204" pitchFamily="34" charset="0"/>
              <a:buChar char="•"/>
            </a:pPr>
            <a:r>
              <a:rPr lang="es-ES_tradnl" dirty="0"/>
              <a:t>No le de alcohol ni bebidas azucaradas.</a:t>
            </a:r>
          </a:p>
          <a:p>
            <a:pPr marL="171450" indent="-171450">
              <a:buFont typeface="Arial" panose="020B0604020202020204" pitchFamily="34" charset="0"/>
              <a:buChar char="•"/>
            </a:pPr>
            <a:r>
              <a:rPr lang="es-ES_tradnl" dirty="0"/>
              <a:t>No le de bebidas muy heladas ya que podrían causarle calambres estomacales.</a:t>
            </a:r>
          </a:p>
          <a:p>
            <a:pPr marL="171450" indent="-171450">
              <a:buFont typeface="Arial" panose="020B0604020202020204" pitchFamily="34" charset="0"/>
              <a:buChar char="•"/>
            </a:pPr>
            <a:r>
              <a:rPr lang="es-ES_tradnl" dirty="0"/>
              <a:t>Monitoree a la persona.</a:t>
            </a:r>
          </a:p>
          <a:p>
            <a:endParaRPr lang="en-US" dirty="0"/>
          </a:p>
        </p:txBody>
      </p:sp>
      <p:sp>
        <p:nvSpPr>
          <p:cNvPr id="4" name="Slide Number Placeholder 3"/>
          <p:cNvSpPr>
            <a:spLocks noGrp="1"/>
          </p:cNvSpPr>
          <p:nvPr>
            <p:ph type="sldNum" sz="quarter" idx="5"/>
          </p:nvPr>
        </p:nvSpPr>
        <p:spPr/>
        <p:txBody>
          <a:bodyPr/>
          <a:lstStyle/>
          <a:p>
            <a:fld id="{A27646DD-FEE6-9748-8863-4D09B7C4FC2E}" type="slidenum">
              <a:rPr lang="en-US" smtClean="0"/>
              <a:t>36</a:t>
            </a:fld>
            <a:endParaRPr lang="en-US" dirty="0"/>
          </a:p>
        </p:txBody>
      </p:sp>
    </p:spTree>
    <p:extLst>
      <p:ext uri="{BB962C8B-B14F-4D97-AF65-F5344CB8AC3E}">
        <p14:creationId xmlns:p14="http://schemas.microsoft.com/office/powerpoint/2010/main" val="3673383849"/>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s-ES_tradnl" dirty="0"/>
              <a:t>Mueva al trabajador a un área sombreada y fresca.</a:t>
            </a:r>
          </a:p>
          <a:p>
            <a:pPr marL="171450" indent="-171450">
              <a:buFont typeface="Arial" panose="020B0604020202020204" pitchFamily="34" charset="0"/>
              <a:buChar char="•"/>
            </a:pPr>
            <a:r>
              <a:rPr lang="es-ES_tradnl" dirty="0"/>
              <a:t>Que descanse el trabajador.</a:t>
            </a:r>
          </a:p>
          <a:p>
            <a:pPr marL="171450" indent="-171450">
              <a:buFont typeface="Arial" panose="020B0604020202020204" pitchFamily="34" charset="0"/>
              <a:buChar char="•"/>
            </a:pPr>
            <a:r>
              <a:rPr lang="es-ES_tradnl" dirty="0"/>
              <a:t>Que el trabajador coma refrigerios salados.</a:t>
            </a:r>
          </a:p>
          <a:p>
            <a:pPr marL="171450" indent="-171450">
              <a:buFont typeface="Arial" panose="020B0604020202020204" pitchFamily="34" charset="0"/>
              <a:buChar char="•"/>
            </a:pPr>
            <a:r>
              <a:rPr lang="es-ES_tradnl" dirty="0"/>
              <a:t>Evite las tabletas de sal.</a:t>
            </a:r>
          </a:p>
          <a:p>
            <a:endParaRPr lang="en-US" dirty="0"/>
          </a:p>
        </p:txBody>
      </p:sp>
      <p:sp>
        <p:nvSpPr>
          <p:cNvPr id="4" name="Slide Number Placeholder 3"/>
          <p:cNvSpPr>
            <a:spLocks noGrp="1"/>
          </p:cNvSpPr>
          <p:nvPr>
            <p:ph type="sldNum" sz="quarter" idx="5"/>
          </p:nvPr>
        </p:nvSpPr>
        <p:spPr/>
        <p:txBody>
          <a:bodyPr/>
          <a:lstStyle/>
          <a:p>
            <a:fld id="{A27646DD-FEE6-9748-8863-4D09B7C4FC2E}" type="slidenum">
              <a:rPr lang="en-US" smtClean="0"/>
              <a:t>37</a:t>
            </a:fld>
            <a:endParaRPr lang="en-US" dirty="0"/>
          </a:p>
        </p:txBody>
      </p:sp>
    </p:spTree>
    <p:extLst>
      <p:ext uri="{BB962C8B-B14F-4D97-AF65-F5344CB8AC3E}">
        <p14:creationId xmlns:p14="http://schemas.microsoft.com/office/powerpoint/2010/main" val="591473623"/>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s-ES_tradnl" dirty="0"/>
              <a:t>Hiponatremia, pida ayuda médica si el trabajador:</a:t>
            </a:r>
          </a:p>
          <a:p>
            <a:pPr marL="628650" lvl="1" indent="-171450">
              <a:buFont typeface="Arial" panose="020B0604020202020204" pitchFamily="34" charset="0"/>
              <a:buChar char="•"/>
            </a:pPr>
            <a:r>
              <a:rPr lang="es-ES_tradnl" dirty="0"/>
              <a:t>Tiene problemas del corazón o una dieta baja en sodio</a:t>
            </a:r>
          </a:p>
          <a:p>
            <a:pPr marL="628650" lvl="1" indent="-171450">
              <a:buFont typeface="Arial" panose="020B0604020202020204" pitchFamily="34" charset="0"/>
              <a:buChar char="•"/>
            </a:pPr>
            <a:r>
              <a:rPr lang="es-ES_tradnl" dirty="0"/>
              <a:t>Esta confundido, desorientado, o no responde o</a:t>
            </a:r>
          </a:p>
          <a:p>
            <a:pPr marL="628650" lvl="1" indent="-171450">
              <a:buFont typeface="Arial" panose="020B0604020202020204" pitchFamily="34" charset="0"/>
              <a:buChar char="•"/>
            </a:pPr>
            <a:r>
              <a:rPr lang="es-ES_tradnl" dirty="0"/>
              <a:t>No muestra mejora en un periodo de tiempo de una hora.</a:t>
            </a:r>
          </a:p>
          <a:p>
            <a:endParaRPr lang="en-US" dirty="0"/>
          </a:p>
        </p:txBody>
      </p:sp>
      <p:sp>
        <p:nvSpPr>
          <p:cNvPr id="4" name="Slide Number Placeholder 3"/>
          <p:cNvSpPr>
            <a:spLocks noGrp="1"/>
          </p:cNvSpPr>
          <p:nvPr>
            <p:ph type="sldNum" sz="quarter" idx="5"/>
          </p:nvPr>
        </p:nvSpPr>
        <p:spPr/>
        <p:txBody>
          <a:bodyPr/>
          <a:lstStyle/>
          <a:p>
            <a:fld id="{A27646DD-FEE6-9748-8863-4D09B7C4FC2E}" type="slidenum">
              <a:rPr lang="en-US" smtClean="0"/>
              <a:t>38</a:t>
            </a:fld>
            <a:endParaRPr lang="en-US" dirty="0"/>
          </a:p>
        </p:txBody>
      </p:sp>
    </p:spTree>
    <p:extLst>
      <p:ext uri="{BB962C8B-B14F-4D97-AF65-F5344CB8AC3E}">
        <p14:creationId xmlns:p14="http://schemas.microsoft.com/office/powerpoint/2010/main" val="3473604666"/>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s-ES_tradnl" dirty="0"/>
              <a:t>Mueva la trabajador a un lugar con sombra y fresco.</a:t>
            </a:r>
          </a:p>
          <a:p>
            <a:pPr marL="171450" indent="-171450">
              <a:buFont typeface="Arial" panose="020B0604020202020204" pitchFamily="34" charset="0"/>
              <a:buChar char="•"/>
            </a:pPr>
            <a:r>
              <a:rPr lang="es-ES_tradnl" dirty="0"/>
              <a:t>Que el trabajador descanse.</a:t>
            </a:r>
          </a:p>
          <a:p>
            <a:pPr marL="171450" indent="-171450">
              <a:buFont typeface="Arial" panose="020B0604020202020204" pitchFamily="34" charset="0"/>
              <a:buChar char="•"/>
            </a:pPr>
            <a:r>
              <a:rPr lang="es-ES_tradnl" dirty="0"/>
              <a:t>Que el trabajador coma refrigerios salados.</a:t>
            </a:r>
          </a:p>
          <a:p>
            <a:pPr marL="171450" indent="-171450">
              <a:buFont typeface="Arial" panose="020B0604020202020204" pitchFamily="34" charset="0"/>
              <a:buChar char="•"/>
            </a:pPr>
            <a:r>
              <a:rPr lang="es-ES_tradnl" dirty="0"/>
              <a:t>Que el trabajador beba bebidas con electrolitos (bebidas deportivas).</a:t>
            </a:r>
          </a:p>
          <a:p>
            <a:pPr marL="171450" indent="-171450">
              <a:buFont typeface="Arial" panose="020B0604020202020204" pitchFamily="34" charset="0"/>
              <a:buChar char="•"/>
            </a:pPr>
            <a:r>
              <a:rPr lang="es-ES_tradnl" dirty="0"/>
              <a:t>Evite las tabletas saladas.</a:t>
            </a:r>
          </a:p>
          <a:p>
            <a:pPr marL="171450" indent="-171450">
              <a:buFont typeface="Arial" panose="020B0604020202020204" pitchFamily="34" charset="0"/>
              <a:buChar char="•"/>
            </a:pPr>
            <a:r>
              <a:rPr lang="es-ES_tradnl" dirty="0"/>
              <a:t>Llame para recibir asistencia médica si el trabajador no mejora en una hora.</a:t>
            </a:r>
          </a:p>
          <a:p>
            <a:endParaRPr lang="en-US" dirty="0"/>
          </a:p>
        </p:txBody>
      </p:sp>
      <p:sp>
        <p:nvSpPr>
          <p:cNvPr id="4" name="Slide Number Placeholder 3"/>
          <p:cNvSpPr>
            <a:spLocks noGrp="1"/>
          </p:cNvSpPr>
          <p:nvPr>
            <p:ph type="sldNum" sz="quarter" idx="5"/>
          </p:nvPr>
        </p:nvSpPr>
        <p:spPr/>
        <p:txBody>
          <a:bodyPr/>
          <a:lstStyle/>
          <a:p>
            <a:fld id="{A27646DD-FEE6-9748-8863-4D09B7C4FC2E}" type="slidenum">
              <a:rPr lang="en-US" smtClean="0"/>
              <a:t>39</a:t>
            </a:fld>
            <a:endParaRPr lang="en-US" dirty="0"/>
          </a:p>
        </p:txBody>
      </p:sp>
    </p:spTree>
    <p:extLst>
      <p:ext uri="{BB962C8B-B14F-4D97-AF65-F5344CB8AC3E}">
        <p14:creationId xmlns:p14="http://schemas.microsoft.com/office/powerpoint/2010/main" val="88559111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s-ES_tradnl" sz="1200" b="0" i="0" u="none" strike="noStrike" kern="1200" noProof="0" dirty="0">
                <a:solidFill>
                  <a:schemeClr val="tx1"/>
                </a:solidFill>
                <a:effectLst/>
                <a:latin typeface="+mn-lt"/>
                <a:ea typeface="+mn-ea"/>
                <a:cs typeface="+mn-cs"/>
              </a:rPr>
              <a:t>La climatización era el elemento del programa que comúnmente faltaba y claramente asociado con la muerte de trabajadores.</a:t>
            </a:r>
          </a:p>
          <a:p>
            <a:pPr marL="171450" indent="-171450">
              <a:buFont typeface="Arial" panose="020B0604020202020204" pitchFamily="34" charset="0"/>
              <a:buChar char="•"/>
            </a:pPr>
            <a:r>
              <a:rPr lang="es-ES_tradnl" sz="1200" b="0" i="0" u="none" strike="noStrike" kern="1200" noProof="0" dirty="0">
                <a:solidFill>
                  <a:schemeClr val="tx1"/>
                </a:solidFill>
                <a:effectLst/>
                <a:latin typeface="+mn-lt"/>
                <a:ea typeface="+mn-ea"/>
                <a:cs typeface="+mn-cs"/>
              </a:rPr>
              <a:t>Evaluaciones medicas previamente otorgadas a esas personas que son candidatos para trabajar en ambientes calientes y evaluaciones medicas periódicas para esos trabajadores que actualmente trabajan en ambientes calientes.</a:t>
            </a:r>
          </a:p>
          <a:p>
            <a:endParaRPr lang="en-US" dirty="0"/>
          </a:p>
          <a:p>
            <a:endParaRPr lang="en-US" dirty="0"/>
          </a:p>
        </p:txBody>
      </p:sp>
      <p:sp>
        <p:nvSpPr>
          <p:cNvPr id="4" name="Slide Number Placeholder 3"/>
          <p:cNvSpPr>
            <a:spLocks noGrp="1"/>
          </p:cNvSpPr>
          <p:nvPr>
            <p:ph type="sldNum" sz="quarter" idx="5"/>
          </p:nvPr>
        </p:nvSpPr>
        <p:spPr/>
        <p:txBody>
          <a:bodyPr/>
          <a:lstStyle/>
          <a:p>
            <a:fld id="{A27646DD-FEE6-9748-8863-4D09B7C4FC2E}" type="slidenum">
              <a:rPr lang="en-US" smtClean="0"/>
              <a:t>4</a:t>
            </a:fld>
            <a:endParaRPr lang="en-US" dirty="0"/>
          </a:p>
        </p:txBody>
      </p:sp>
    </p:spTree>
    <p:extLst>
      <p:ext uri="{BB962C8B-B14F-4D97-AF65-F5344CB8AC3E}">
        <p14:creationId xmlns:p14="http://schemas.microsoft.com/office/powerpoint/2010/main" val="2818055426"/>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27646DD-FEE6-9748-8863-4D09B7C4FC2E}" type="slidenum">
              <a:rPr lang="en-US" smtClean="0"/>
              <a:t>40</a:t>
            </a:fld>
            <a:endParaRPr lang="en-US" dirty="0"/>
          </a:p>
        </p:txBody>
      </p:sp>
    </p:spTree>
    <p:extLst>
      <p:ext uri="{BB962C8B-B14F-4D97-AF65-F5344CB8AC3E}">
        <p14:creationId xmlns:p14="http://schemas.microsoft.com/office/powerpoint/2010/main" val="3180300680"/>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27646DD-FEE6-9748-8863-4D09B7C4FC2E}" type="slidenum">
              <a:rPr lang="en-US" smtClean="0"/>
              <a:t>41</a:t>
            </a:fld>
            <a:endParaRPr lang="en-US" dirty="0"/>
          </a:p>
        </p:txBody>
      </p:sp>
    </p:spTree>
    <p:extLst>
      <p:ext uri="{BB962C8B-B14F-4D97-AF65-F5344CB8AC3E}">
        <p14:creationId xmlns:p14="http://schemas.microsoft.com/office/powerpoint/2010/main" val="3809037965"/>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27646DD-FEE6-9748-8863-4D09B7C4FC2E}" type="slidenum">
              <a:rPr lang="en-US" smtClean="0"/>
              <a:t>42</a:t>
            </a:fld>
            <a:endParaRPr lang="en-US" dirty="0"/>
          </a:p>
        </p:txBody>
      </p:sp>
    </p:spTree>
    <p:extLst>
      <p:ext uri="{BB962C8B-B14F-4D97-AF65-F5344CB8AC3E}">
        <p14:creationId xmlns:p14="http://schemas.microsoft.com/office/powerpoint/2010/main" val="334980832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s-ES_tradnl" sz="1200" b="0" i="0" u="none" strike="noStrike" kern="1200" noProof="0" dirty="0">
                <a:solidFill>
                  <a:schemeClr val="tx1"/>
                </a:solidFill>
                <a:effectLst/>
                <a:latin typeface="+mn-lt"/>
                <a:ea typeface="+mn-ea"/>
                <a:cs typeface="+mn-cs"/>
              </a:rPr>
              <a:t>El </a:t>
            </a:r>
            <a:r>
              <a:rPr lang="es-ES_tradnl" sz="1200" b="0" i="0" u="none" strike="noStrike" kern="1200" noProof="0" dirty="0" err="1">
                <a:solidFill>
                  <a:schemeClr val="tx1"/>
                </a:solidFill>
                <a:effectLst/>
                <a:latin typeface="+mn-lt"/>
                <a:ea typeface="+mn-ea"/>
                <a:cs typeface="+mn-cs"/>
              </a:rPr>
              <a:t>indice</a:t>
            </a:r>
            <a:r>
              <a:rPr lang="es-ES_tradnl" sz="1200" b="0" i="0" u="none" strike="noStrike" kern="1200" noProof="0" dirty="0">
                <a:solidFill>
                  <a:schemeClr val="tx1"/>
                </a:solidFill>
                <a:effectLst/>
                <a:latin typeface="+mn-lt"/>
                <a:ea typeface="+mn-ea"/>
                <a:cs typeface="+mn-cs"/>
              </a:rPr>
              <a:t> de calor es la medida de como realmente se siente cuando la humedad relativa es un factor relacionado con la temperatura del aire actual.</a:t>
            </a:r>
          </a:p>
          <a:p>
            <a:pPr marL="171450" indent="-171450">
              <a:buFont typeface="Arial" panose="020B0604020202020204" pitchFamily="34" charset="0"/>
              <a:buChar char="•"/>
            </a:pPr>
            <a:r>
              <a:rPr lang="es-ES_tradnl" sz="1200" b="0" i="0" u="none" strike="noStrike" kern="1200" noProof="0" dirty="0">
                <a:solidFill>
                  <a:schemeClr val="tx1"/>
                </a:solidFill>
                <a:effectLst/>
                <a:latin typeface="+mn-lt"/>
                <a:ea typeface="+mn-ea"/>
                <a:cs typeface="+mn-cs"/>
              </a:rPr>
              <a:t>Esta tabla fue adoptada por la tabla de </a:t>
            </a:r>
            <a:r>
              <a:rPr lang="es-ES_tradnl" sz="1200" b="0" i="0" u="none" strike="noStrike" kern="1200" noProof="0" dirty="0" err="1">
                <a:solidFill>
                  <a:schemeClr val="tx1"/>
                </a:solidFill>
                <a:effectLst/>
                <a:latin typeface="+mn-lt"/>
                <a:ea typeface="+mn-ea"/>
                <a:cs typeface="+mn-cs"/>
              </a:rPr>
              <a:t>NOAA</a:t>
            </a:r>
            <a:r>
              <a:rPr lang="es-ES_tradnl" sz="1200" b="0" i="0" u="none" strike="noStrike" kern="1200" noProof="0" dirty="0">
                <a:solidFill>
                  <a:schemeClr val="tx1"/>
                </a:solidFill>
                <a:effectLst/>
                <a:latin typeface="+mn-lt"/>
                <a:ea typeface="+mn-ea"/>
                <a:cs typeface="+mn-cs"/>
              </a:rPr>
              <a:t> en 2012.</a:t>
            </a:r>
          </a:p>
          <a:p>
            <a:pPr marL="171450" indent="-171450">
              <a:buFont typeface="Arial" panose="020B0604020202020204" pitchFamily="34" charset="0"/>
              <a:buChar char="•"/>
            </a:pPr>
            <a:r>
              <a:rPr lang="es-ES_tradnl" sz="1200" b="0" i="0" u="none" strike="noStrike" kern="1200" noProof="0" dirty="0" err="1">
                <a:solidFill>
                  <a:schemeClr val="tx1"/>
                </a:solidFill>
                <a:effectLst/>
                <a:latin typeface="+mn-lt"/>
                <a:ea typeface="+mn-ea"/>
                <a:cs typeface="+mn-cs"/>
              </a:rPr>
              <a:t>NOAA</a:t>
            </a:r>
            <a:r>
              <a:rPr lang="es-ES_tradnl" sz="1200" b="0" i="0" u="none" strike="noStrike" kern="1200" noProof="0" dirty="0">
                <a:solidFill>
                  <a:schemeClr val="tx1"/>
                </a:solidFill>
                <a:effectLst/>
                <a:latin typeface="+mn-lt"/>
                <a:ea typeface="+mn-ea"/>
                <a:cs typeface="+mn-cs"/>
              </a:rPr>
              <a:t> – Administración Nacional Oceánica y Atmosférica.</a:t>
            </a:r>
          </a:p>
          <a:p>
            <a:pPr marL="171450" indent="-171450">
              <a:buFont typeface="Arial" panose="020B0604020202020204" pitchFamily="34" charset="0"/>
              <a:buChar char="•"/>
            </a:pPr>
            <a:r>
              <a:rPr lang="es-ES_tradnl" sz="1200" b="0" i="0" u="none" strike="noStrike" kern="1200" noProof="0" dirty="0">
                <a:solidFill>
                  <a:schemeClr val="tx1"/>
                </a:solidFill>
                <a:effectLst/>
                <a:latin typeface="+mn-lt"/>
                <a:ea typeface="+mn-ea"/>
                <a:cs typeface="+mn-cs"/>
              </a:rPr>
              <a:t>Esta tabla ha </a:t>
            </a:r>
            <a:r>
              <a:rPr lang="es-ES_tradnl" sz="1200" b="0" i="0" u="none" strike="noStrike" kern="1200" noProof="0" dirty="0" err="1">
                <a:solidFill>
                  <a:schemeClr val="tx1"/>
                </a:solidFill>
                <a:effectLst/>
                <a:latin typeface="+mn-lt"/>
                <a:ea typeface="+mn-ea"/>
                <a:cs typeface="+mn-cs"/>
              </a:rPr>
              <a:t>dido</a:t>
            </a:r>
            <a:r>
              <a:rPr lang="es-ES_tradnl" sz="1200" b="0" i="0" u="none" strike="noStrike" kern="1200" noProof="0" dirty="0">
                <a:solidFill>
                  <a:schemeClr val="tx1"/>
                </a:solidFill>
                <a:effectLst/>
                <a:latin typeface="+mn-lt"/>
                <a:ea typeface="+mn-ea"/>
                <a:cs typeface="+mn-cs"/>
              </a:rPr>
              <a:t> proporcionada en Ingles y Español como parte del </a:t>
            </a:r>
            <a:r>
              <a:rPr lang="es-ES_tradnl" sz="1200" b="0" i="0" u="none" strike="noStrike" kern="1200" noProof="0" dirty="0" err="1">
                <a:solidFill>
                  <a:schemeClr val="tx1"/>
                </a:solidFill>
                <a:effectLst/>
                <a:latin typeface="+mn-lt"/>
                <a:ea typeface="+mn-ea"/>
                <a:cs typeface="+mn-cs"/>
              </a:rPr>
              <a:t>curriculum</a:t>
            </a:r>
            <a:r>
              <a:rPr lang="es-ES_tradnl" sz="1200" b="0" i="0" u="none" strike="noStrike" kern="1200" noProof="0" dirty="0">
                <a:solidFill>
                  <a:schemeClr val="tx1"/>
                </a:solidFill>
                <a:effectLst/>
                <a:latin typeface="+mn-lt"/>
                <a:ea typeface="+mn-ea"/>
                <a:cs typeface="+mn-cs"/>
              </a:rPr>
              <a:t>. Podrá dársela a los estudiantes si así lo desea.</a:t>
            </a:r>
          </a:p>
        </p:txBody>
      </p:sp>
      <p:sp>
        <p:nvSpPr>
          <p:cNvPr id="4" name="Slide Number Placeholder 3"/>
          <p:cNvSpPr>
            <a:spLocks noGrp="1"/>
          </p:cNvSpPr>
          <p:nvPr>
            <p:ph type="sldNum" sz="quarter" idx="5"/>
          </p:nvPr>
        </p:nvSpPr>
        <p:spPr/>
        <p:txBody>
          <a:bodyPr/>
          <a:lstStyle/>
          <a:p>
            <a:fld id="{A27646DD-FEE6-9748-8863-4D09B7C4FC2E}" type="slidenum">
              <a:rPr lang="en-US" smtClean="0"/>
              <a:t>5</a:t>
            </a:fld>
            <a:endParaRPr lang="en-US" dirty="0"/>
          </a:p>
        </p:txBody>
      </p:sp>
    </p:spTree>
    <p:extLst>
      <p:ext uri="{BB962C8B-B14F-4D97-AF65-F5344CB8AC3E}">
        <p14:creationId xmlns:p14="http://schemas.microsoft.com/office/powerpoint/2010/main" val="83469985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s-ES_tradnl" sz="1200" b="0" i="0" u="none" strike="noStrike" kern="1200" noProof="0" dirty="0">
                <a:solidFill>
                  <a:schemeClr val="tx1"/>
                </a:solidFill>
                <a:effectLst/>
                <a:latin typeface="+mn-lt"/>
                <a:ea typeface="+mn-ea"/>
                <a:cs typeface="+mn-cs"/>
              </a:rPr>
              <a:t>Estas son recomendaciones básicas para un programa de monitoreo. Usted deberá verificar con su proveedor de cuidados </a:t>
            </a:r>
            <a:r>
              <a:rPr lang="es-ES_tradnl" sz="1200" b="0" i="0" u="none" strike="noStrike" kern="1200" noProof="0" dirty="0" err="1">
                <a:solidFill>
                  <a:schemeClr val="tx1"/>
                </a:solidFill>
                <a:effectLst/>
                <a:latin typeface="+mn-lt"/>
                <a:ea typeface="+mn-ea"/>
                <a:cs typeface="+mn-cs"/>
              </a:rPr>
              <a:t>medicos</a:t>
            </a:r>
            <a:r>
              <a:rPr lang="es-ES_tradnl" sz="1200" b="0" i="0" u="none" strike="noStrike" kern="1200" noProof="0" dirty="0">
                <a:solidFill>
                  <a:schemeClr val="tx1"/>
                </a:solidFill>
                <a:effectLst/>
                <a:latin typeface="+mn-lt"/>
                <a:ea typeface="+mn-ea"/>
                <a:cs typeface="+mn-cs"/>
              </a:rPr>
              <a:t>.  </a:t>
            </a:r>
          </a:p>
          <a:p>
            <a:pPr marL="171450" indent="-171450">
              <a:buFont typeface="Arial" panose="020B0604020202020204" pitchFamily="34" charset="0"/>
              <a:buChar char="•"/>
            </a:pPr>
            <a:r>
              <a:rPr lang="es-ES_tradnl" sz="1200" b="0" i="0" u="none" strike="noStrike" kern="1200" noProof="0" dirty="0">
                <a:solidFill>
                  <a:schemeClr val="tx1"/>
                </a:solidFill>
                <a:effectLst/>
                <a:latin typeface="+mn-lt"/>
                <a:ea typeface="+mn-ea"/>
                <a:cs typeface="+mn-cs"/>
              </a:rPr>
              <a:t>Historial medico y de trabajo para determinar las experiencias pasadas en ambientes calientes y cualquier experiencia previa con enfermedades relacionadas con el calor.</a:t>
            </a:r>
          </a:p>
          <a:p>
            <a:pPr marL="171450" indent="-171450">
              <a:buFont typeface="Arial" panose="020B0604020202020204" pitchFamily="34" charset="0"/>
              <a:buChar char="•"/>
            </a:pPr>
            <a:r>
              <a:rPr lang="es-ES_tradnl" sz="1200" b="0" i="0" u="none" strike="noStrike" kern="1200" noProof="0" dirty="0">
                <a:solidFill>
                  <a:schemeClr val="tx1"/>
                </a:solidFill>
                <a:effectLst/>
                <a:latin typeface="+mn-lt"/>
                <a:ea typeface="+mn-ea"/>
                <a:cs typeface="+mn-cs"/>
              </a:rPr>
              <a:t>Examen físico para determinar cualquier factor de riesgo por enfermedades relacionadas con el calor</a:t>
            </a:r>
            <a:r>
              <a:rPr lang="es-ES_tradnl" noProof="0" dirty="0"/>
              <a:t>. (Discutido más adelante en la sección "Reconocimiento".</a:t>
            </a:r>
          </a:p>
          <a:p>
            <a:pPr marL="171450" indent="-171450">
              <a:buFont typeface="Arial" panose="020B0604020202020204" pitchFamily="34" charset="0"/>
              <a:buChar char="•"/>
            </a:pPr>
            <a:r>
              <a:rPr lang="es-ES_tradnl" sz="1200" b="0" i="0" u="none" strike="noStrike" kern="1200" noProof="0" dirty="0">
                <a:solidFill>
                  <a:schemeClr val="tx1"/>
                </a:solidFill>
                <a:effectLst/>
                <a:latin typeface="+mn-lt"/>
                <a:ea typeface="+mn-ea"/>
                <a:cs typeface="+mn-cs"/>
              </a:rPr>
              <a:t>Evaluación de uso de drogas terapéuticas, medicinas, suplementos, alcohol o cafeína ya que aumentan el</a:t>
            </a:r>
          </a:p>
          <a:p>
            <a:pPr marL="171450" indent="-171450">
              <a:buFont typeface="Arial" panose="020B0604020202020204" pitchFamily="34" charset="0"/>
              <a:buChar char="•"/>
            </a:pPr>
            <a:r>
              <a:rPr lang="es-ES_tradnl" sz="1200" b="0" i="0" u="none" strike="noStrike" kern="1200" noProof="0" dirty="0">
                <a:solidFill>
                  <a:schemeClr val="tx1"/>
                </a:solidFill>
                <a:effectLst/>
                <a:latin typeface="+mn-lt"/>
                <a:ea typeface="+mn-ea"/>
                <a:cs typeface="+mn-cs"/>
              </a:rPr>
              <a:t>riesgo de enfermedades relacionadas con el calor y lesiones. </a:t>
            </a:r>
          </a:p>
          <a:p>
            <a:pPr marL="171450" indent="-171450">
              <a:buFont typeface="Arial" panose="020B0604020202020204" pitchFamily="34" charset="0"/>
              <a:buChar char="•"/>
            </a:pPr>
            <a:r>
              <a:rPr lang="es-ES_tradnl" sz="1200" b="0" i="0" u="none" strike="noStrike" kern="1200" noProof="0" dirty="0">
                <a:solidFill>
                  <a:schemeClr val="tx1"/>
                </a:solidFill>
                <a:effectLst/>
                <a:latin typeface="+mn-lt"/>
                <a:ea typeface="+mn-ea"/>
                <a:cs typeface="+mn-cs"/>
              </a:rPr>
              <a:t>¿Pueden usar </a:t>
            </a:r>
            <a:r>
              <a:rPr lang="es-ES_tradnl" sz="1200" b="0" i="0" u="none" strike="noStrike" kern="1200" noProof="0" dirty="0" err="1">
                <a:solidFill>
                  <a:schemeClr val="tx1"/>
                </a:solidFill>
                <a:effectLst/>
                <a:latin typeface="+mn-lt"/>
                <a:ea typeface="+mn-ea"/>
                <a:cs typeface="+mn-cs"/>
              </a:rPr>
              <a:t>PPE</a:t>
            </a:r>
            <a:r>
              <a:rPr lang="es-ES_tradnl" sz="1200" b="0" i="0" u="none" strike="noStrike" kern="1200" noProof="0" dirty="0">
                <a:solidFill>
                  <a:schemeClr val="tx1"/>
                </a:solidFill>
                <a:effectLst/>
                <a:latin typeface="+mn-lt"/>
                <a:ea typeface="+mn-ea"/>
                <a:cs typeface="+mn-cs"/>
              </a:rPr>
              <a:t> de forma adecuada en un ambiente caliente</a:t>
            </a:r>
            <a:r>
              <a:rPr lang="es-ES_tradnl" noProof="0" dirty="0"/>
              <a: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endParaRPr lang="en-US" dirty="0"/>
          </a:p>
          <a:p>
            <a:endParaRPr lang="en-US" dirty="0"/>
          </a:p>
        </p:txBody>
      </p:sp>
      <p:sp>
        <p:nvSpPr>
          <p:cNvPr id="4" name="Slide Number Placeholder 3"/>
          <p:cNvSpPr>
            <a:spLocks noGrp="1"/>
          </p:cNvSpPr>
          <p:nvPr>
            <p:ph type="sldNum" sz="quarter" idx="5"/>
          </p:nvPr>
        </p:nvSpPr>
        <p:spPr/>
        <p:txBody>
          <a:bodyPr/>
          <a:lstStyle/>
          <a:p>
            <a:fld id="{A27646DD-FEE6-9748-8863-4D09B7C4FC2E}" type="slidenum">
              <a:rPr lang="en-US" smtClean="0"/>
              <a:t>6</a:t>
            </a:fld>
            <a:endParaRPr lang="en-US" dirty="0"/>
          </a:p>
        </p:txBody>
      </p:sp>
    </p:spTree>
    <p:extLst>
      <p:ext uri="{BB962C8B-B14F-4D97-AF65-F5344CB8AC3E}">
        <p14:creationId xmlns:p14="http://schemas.microsoft.com/office/powerpoint/2010/main" val="316772911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s-ES_tradnl" sz="1200" b="0" i="0" u="none" strike="noStrike" kern="1200" noProof="0" dirty="0">
                <a:solidFill>
                  <a:schemeClr val="tx1"/>
                </a:solidFill>
                <a:effectLst/>
                <a:latin typeface="+mn-lt"/>
                <a:ea typeface="+mn-ea"/>
                <a:cs typeface="+mn-cs"/>
              </a:rPr>
              <a:t>Un plan de climatización incrementa la tolerancia al calor en un periodo de tiempo.</a:t>
            </a:r>
          </a:p>
          <a:p>
            <a:pPr marL="171450" indent="-171450">
              <a:buFont typeface="Arial" panose="020B0604020202020204" pitchFamily="34" charset="0"/>
              <a:buChar char="•"/>
            </a:pPr>
            <a:r>
              <a:rPr lang="es-ES_tradnl" sz="1200" b="0" i="0" u="none" strike="noStrike" kern="1200" noProof="0" dirty="0">
                <a:solidFill>
                  <a:schemeClr val="tx1"/>
                </a:solidFill>
                <a:effectLst/>
                <a:latin typeface="+mn-lt"/>
                <a:ea typeface="+mn-ea"/>
                <a:cs typeface="+mn-cs"/>
              </a:rPr>
              <a:t>La falta de climatización ha demostrado ser un factor asociado con las enfermedades relacionadas con el calor y muerte.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s-ES_tradnl" sz="1200" b="0" i="0" u="none" strike="noStrike" kern="1200" noProof="0" dirty="0">
                <a:solidFill>
                  <a:schemeClr val="tx1"/>
                </a:solidFill>
                <a:effectLst/>
                <a:latin typeface="+mn-lt"/>
                <a:ea typeface="+mn-ea"/>
                <a:cs typeface="+mn-cs"/>
              </a:rPr>
              <a:t>Se pueden encontrar mas detalles en la sección de “Prevención”.</a:t>
            </a:r>
          </a:p>
          <a:p>
            <a:endParaRPr lang="en-US" sz="1200" b="0" i="0" u="none" strike="noStrike" kern="1200" dirty="0">
              <a:solidFill>
                <a:schemeClr val="tx1"/>
              </a:solidFill>
              <a:effectLst/>
              <a:latin typeface="+mn-lt"/>
              <a:ea typeface="+mn-ea"/>
              <a:cs typeface="+mn-cs"/>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fld id="{A27646DD-FEE6-9748-8863-4D09B7C4FC2E}" type="slidenum">
              <a:rPr lang="en-US" smtClean="0"/>
              <a:t>7</a:t>
            </a:fld>
            <a:endParaRPr lang="en-US" dirty="0"/>
          </a:p>
        </p:txBody>
      </p:sp>
    </p:spTree>
    <p:extLst>
      <p:ext uri="{BB962C8B-B14F-4D97-AF65-F5344CB8AC3E}">
        <p14:creationId xmlns:p14="http://schemas.microsoft.com/office/powerpoint/2010/main" val="211115007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endParaRPr lang="en-US" dirty="0"/>
          </a:p>
        </p:txBody>
      </p:sp>
      <p:sp>
        <p:nvSpPr>
          <p:cNvPr id="4" name="Slide Number Placeholder 3"/>
          <p:cNvSpPr>
            <a:spLocks noGrp="1"/>
          </p:cNvSpPr>
          <p:nvPr>
            <p:ph type="sldNum" sz="quarter" idx="5"/>
          </p:nvPr>
        </p:nvSpPr>
        <p:spPr/>
        <p:txBody>
          <a:bodyPr/>
          <a:lstStyle/>
          <a:p>
            <a:fld id="{A27646DD-FEE6-9748-8863-4D09B7C4FC2E}" type="slidenum">
              <a:rPr lang="en-US" smtClean="0"/>
              <a:t>8</a:t>
            </a:fld>
            <a:endParaRPr lang="en-US" dirty="0"/>
          </a:p>
        </p:txBody>
      </p:sp>
    </p:spTree>
    <p:extLst>
      <p:ext uri="{BB962C8B-B14F-4D97-AF65-F5344CB8AC3E}">
        <p14:creationId xmlns:p14="http://schemas.microsoft.com/office/powerpoint/2010/main" val="69042014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s-ES_tradnl" sz="1200" b="0" i="0" u="none" strike="noStrike" kern="1200" noProof="0" dirty="0">
                <a:solidFill>
                  <a:schemeClr val="tx1"/>
                </a:solidFill>
                <a:effectLst/>
                <a:latin typeface="+mn-lt"/>
                <a:ea typeface="+mn-ea"/>
                <a:cs typeface="+mn-cs"/>
              </a:rPr>
              <a:t>El uso se aire acondicionado, abanicos, cualquier ventilación para reducir la temperatura del aire. </a:t>
            </a:r>
          </a:p>
          <a:p>
            <a:pPr marL="171450" indent="-171450">
              <a:buFont typeface="Arial" panose="020B0604020202020204" pitchFamily="34" charset="0"/>
              <a:buChar char="•"/>
            </a:pPr>
            <a:r>
              <a:rPr lang="es-ES_tradnl" sz="1200" b="0" i="0" u="none" strike="noStrike" kern="1200" noProof="0" dirty="0">
                <a:solidFill>
                  <a:schemeClr val="tx1"/>
                </a:solidFill>
                <a:effectLst/>
                <a:latin typeface="+mn-lt"/>
                <a:ea typeface="+mn-ea"/>
                <a:cs typeface="+mn-cs"/>
              </a:rPr>
              <a:t>Proteger a los trabajadores de fuentes de calor como hornos y calentones cuando sea posible.</a:t>
            </a:r>
          </a:p>
          <a:p>
            <a:pPr marL="171450" indent="-171450">
              <a:buFont typeface="Arial" panose="020B0604020202020204" pitchFamily="34" charset="0"/>
              <a:buChar char="•"/>
            </a:pPr>
            <a:r>
              <a:rPr lang="es-ES_tradnl" sz="1200" b="0" i="0" u="none" strike="noStrike" kern="1200" noProof="0" dirty="0">
                <a:solidFill>
                  <a:schemeClr val="tx1"/>
                </a:solidFill>
                <a:effectLst/>
                <a:latin typeface="+mn-lt"/>
                <a:ea typeface="+mn-ea"/>
                <a:cs typeface="+mn-cs"/>
              </a:rPr>
              <a:t>Incrementar la distancia de los trabajadores y las fuentes de calor.</a:t>
            </a:r>
          </a:p>
          <a:p>
            <a:pPr marL="171450" indent="-171450">
              <a:buFont typeface="Arial" panose="020B0604020202020204" pitchFamily="34" charset="0"/>
              <a:buChar char="•"/>
            </a:pPr>
            <a:r>
              <a:rPr lang="es-ES_tradnl" sz="1200" b="0" i="0" u="none" strike="noStrike" kern="1200" noProof="0" dirty="0">
                <a:solidFill>
                  <a:schemeClr val="tx1"/>
                </a:solidFill>
                <a:effectLst/>
                <a:latin typeface="+mn-lt"/>
                <a:ea typeface="+mn-ea"/>
                <a:cs typeface="+mn-cs"/>
              </a:rPr>
              <a:t>Modificar el proceso de reducción de calor y humedad generada.</a:t>
            </a:r>
          </a:p>
          <a:p>
            <a:pPr marL="171450" indent="-171450">
              <a:buFont typeface="Arial" panose="020B0604020202020204" pitchFamily="34" charset="0"/>
              <a:buChar char="•"/>
            </a:pPr>
            <a:r>
              <a:rPr lang="es-ES_tradnl" sz="1200" b="0" i="0" u="none" strike="noStrike" kern="1200" noProof="0" dirty="0">
                <a:solidFill>
                  <a:schemeClr val="tx1"/>
                </a:solidFill>
                <a:effectLst/>
                <a:latin typeface="+mn-lt"/>
                <a:ea typeface="+mn-ea"/>
                <a:cs typeface="+mn-cs"/>
              </a:rPr>
              <a:t>Modificar los horarios en base al </a:t>
            </a:r>
            <a:r>
              <a:rPr lang="es-ES_tradnl" sz="1200" b="0" i="0" u="none" strike="noStrike" kern="1200" noProof="0" dirty="0" err="1">
                <a:solidFill>
                  <a:schemeClr val="tx1"/>
                </a:solidFill>
                <a:effectLst/>
                <a:latin typeface="+mn-lt"/>
                <a:ea typeface="+mn-ea"/>
                <a:cs typeface="+mn-cs"/>
              </a:rPr>
              <a:t>indice</a:t>
            </a:r>
            <a:r>
              <a:rPr lang="es-ES_tradnl" sz="1200" b="0" i="0" u="none" strike="noStrike" kern="1200" noProof="0" dirty="0">
                <a:solidFill>
                  <a:schemeClr val="tx1"/>
                </a:solidFill>
                <a:effectLst/>
                <a:latin typeface="+mn-lt"/>
                <a:ea typeface="+mn-ea"/>
                <a:cs typeface="+mn-cs"/>
              </a:rPr>
              <a:t> de calor.</a:t>
            </a:r>
          </a:p>
          <a:p>
            <a:pPr marL="171450" indent="-171450">
              <a:buFont typeface="Arial" panose="020B0604020202020204" pitchFamily="34" charset="0"/>
              <a:buChar char="•"/>
            </a:pPr>
            <a:r>
              <a:rPr lang="es-ES_tradnl" sz="1200" b="0" i="0" u="none" strike="noStrike" kern="1200" noProof="0" dirty="0">
                <a:solidFill>
                  <a:schemeClr val="tx1"/>
                </a:solidFill>
                <a:effectLst/>
                <a:latin typeface="+mn-lt"/>
                <a:ea typeface="+mn-ea"/>
                <a:cs typeface="+mn-cs"/>
              </a:rPr>
              <a:t>Reducir los requisitos físicos de las actividades, incrementando el numero  de trabajadores, mercancías o uso de herramientas especiales. </a:t>
            </a:r>
          </a:p>
          <a:p>
            <a:pPr marL="171450" indent="-171450">
              <a:buFont typeface="Arial" panose="020B0604020202020204" pitchFamily="34" charset="0"/>
              <a:buChar char="•"/>
            </a:pPr>
            <a:r>
              <a:rPr lang="es-ES_tradnl" sz="1200" b="0" i="0" u="none" strike="noStrike" kern="1200" noProof="0" dirty="0">
                <a:solidFill>
                  <a:schemeClr val="tx1"/>
                </a:solidFill>
                <a:effectLst/>
                <a:latin typeface="+mn-lt"/>
                <a:ea typeface="+mn-ea"/>
                <a:cs typeface="+mn-cs"/>
              </a:rPr>
              <a:t>Agendar periodos de descanso en </a:t>
            </a:r>
            <a:r>
              <a:rPr lang="es-ES_tradnl" sz="1200" b="0" i="0" u="none" strike="noStrike" kern="1200" noProof="0" dirty="0" err="1">
                <a:solidFill>
                  <a:schemeClr val="tx1"/>
                </a:solidFill>
                <a:effectLst/>
                <a:latin typeface="+mn-lt"/>
                <a:ea typeface="+mn-ea"/>
                <a:cs typeface="+mn-cs"/>
              </a:rPr>
              <a:t>areas</a:t>
            </a:r>
            <a:r>
              <a:rPr lang="es-ES_tradnl" sz="1200" b="0" i="0" u="none" strike="noStrike" kern="1200" noProof="0" dirty="0">
                <a:solidFill>
                  <a:schemeClr val="tx1"/>
                </a:solidFill>
                <a:effectLst/>
                <a:latin typeface="+mn-lt"/>
                <a:ea typeface="+mn-ea"/>
                <a:cs typeface="+mn-cs"/>
              </a:rPr>
              <a:t> frescas y sombreadas.</a:t>
            </a:r>
          </a:p>
          <a:p>
            <a:pPr marL="171450" indent="-171450">
              <a:buFont typeface="Arial" panose="020B0604020202020204" pitchFamily="34" charset="0"/>
              <a:buChar char="•"/>
            </a:pPr>
            <a:r>
              <a:rPr lang="es-ES_tradnl" sz="1200" b="0" i="0" u="none" strike="noStrike" kern="1200" noProof="0" dirty="0">
                <a:solidFill>
                  <a:schemeClr val="tx1"/>
                </a:solidFill>
                <a:effectLst/>
                <a:latin typeface="+mn-lt"/>
                <a:ea typeface="+mn-ea"/>
                <a:cs typeface="+mn-cs"/>
              </a:rPr>
              <a:t>Proveer ropa adecuada que reduzca el calor del cuerpo y que refresque el cuerpo.</a:t>
            </a:r>
          </a:p>
          <a:p>
            <a:pPr marL="171450" indent="-171450">
              <a:buFont typeface="Arial" panose="020B0604020202020204" pitchFamily="34" charset="0"/>
              <a:buChar char="•"/>
            </a:pPr>
            <a:r>
              <a:rPr lang="es-ES_tradnl" sz="1200" b="0" i="0" u="none" strike="noStrike" kern="1200" noProof="0" dirty="0">
                <a:solidFill>
                  <a:schemeClr val="tx1"/>
                </a:solidFill>
                <a:effectLst/>
                <a:latin typeface="+mn-lt"/>
                <a:ea typeface="+mn-ea"/>
                <a:cs typeface="+mn-cs"/>
              </a:rPr>
              <a:t>Agua helada </a:t>
            </a:r>
            <a:r>
              <a:rPr lang="es-ES_tradnl" sz="1200" b="0" i="0" u="none" strike="noStrike" kern="1200" noProof="0" dirty="0" err="1">
                <a:solidFill>
                  <a:schemeClr val="tx1"/>
                </a:solidFill>
                <a:effectLst/>
                <a:latin typeface="+mn-lt"/>
                <a:ea typeface="+mn-ea"/>
                <a:cs typeface="+mn-cs"/>
              </a:rPr>
              <a:t>is</a:t>
            </a:r>
            <a:r>
              <a:rPr lang="es-ES_tradnl" sz="1200" b="0" i="0" u="none" strike="noStrike" kern="1200" noProof="0" dirty="0">
                <a:solidFill>
                  <a:schemeClr val="tx1"/>
                </a:solidFill>
                <a:effectLst/>
                <a:latin typeface="+mn-lt"/>
                <a:ea typeface="+mn-ea"/>
                <a:cs typeface="+mn-cs"/>
              </a:rPr>
              <a:t> agua por debajo de los </a:t>
            </a:r>
            <a:r>
              <a:rPr lang="es-ES_tradnl" sz="1200" b="0" i="0" u="none" strike="noStrike" kern="1200" noProof="0" dirty="0" err="1">
                <a:solidFill>
                  <a:schemeClr val="tx1"/>
                </a:solidFill>
                <a:effectLst/>
                <a:latin typeface="+mn-lt"/>
                <a:ea typeface="+mn-ea"/>
                <a:cs typeface="+mn-cs"/>
              </a:rPr>
              <a:t>15°C</a:t>
            </a:r>
            <a:r>
              <a:rPr lang="es-ES_tradnl" sz="1200" b="0" i="0" u="none" strike="noStrike" kern="1200" noProof="0" dirty="0">
                <a:solidFill>
                  <a:schemeClr val="tx1"/>
                </a:solidFill>
                <a:effectLst/>
                <a:latin typeface="+mn-lt"/>
                <a:ea typeface="+mn-ea"/>
                <a:cs typeface="+mn-cs"/>
              </a:rPr>
              <a:t>  o </a:t>
            </a:r>
            <a:r>
              <a:rPr lang="es-ES_tradnl" sz="1200" b="0" i="0" u="none" strike="noStrike" kern="1200" noProof="0" dirty="0" err="1">
                <a:solidFill>
                  <a:schemeClr val="tx1"/>
                </a:solidFill>
                <a:effectLst/>
                <a:latin typeface="+mn-lt"/>
                <a:ea typeface="+mn-ea"/>
                <a:cs typeface="+mn-cs"/>
              </a:rPr>
              <a:t>59°F</a:t>
            </a:r>
            <a:r>
              <a:rPr lang="es-ES_tradnl" sz="1200" b="0" i="0" u="none" strike="noStrike" kern="1200" noProof="0" dirty="0">
                <a:solidFill>
                  <a:schemeClr val="tx1"/>
                </a:solidFill>
                <a:effectLst/>
                <a:latin typeface="+mn-lt"/>
                <a:ea typeface="+mn-ea"/>
                <a:cs typeface="+mn-cs"/>
              </a:rPr>
              <a:t>.</a:t>
            </a:r>
          </a:p>
          <a:p>
            <a:pPr marL="171450" indent="-171450">
              <a:buFont typeface="Arial" panose="020B0604020202020204" pitchFamily="34" charset="0"/>
              <a:buChar char="•"/>
            </a:pPr>
            <a:r>
              <a:rPr lang="es-ES_tradnl" sz="1200" b="0" i="0" u="none" strike="noStrike" kern="1200" noProof="0" dirty="0">
                <a:solidFill>
                  <a:schemeClr val="tx1"/>
                </a:solidFill>
                <a:effectLst/>
                <a:latin typeface="+mn-lt"/>
                <a:ea typeface="+mn-ea"/>
                <a:cs typeface="+mn-cs"/>
              </a:rPr>
              <a:t>Cada industria específica tiene condiciones adicionales de trabajo las cuales pueden ser modificadas para reducir los riesgos de enfermedades relacionadas con el calor. </a:t>
            </a:r>
          </a:p>
        </p:txBody>
      </p:sp>
      <p:sp>
        <p:nvSpPr>
          <p:cNvPr id="4" name="Slide Number Placeholder 3"/>
          <p:cNvSpPr>
            <a:spLocks noGrp="1"/>
          </p:cNvSpPr>
          <p:nvPr>
            <p:ph type="sldNum" sz="quarter" idx="5"/>
          </p:nvPr>
        </p:nvSpPr>
        <p:spPr/>
        <p:txBody>
          <a:bodyPr/>
          <a:lstStyle/>
          <a:p>
            <a:fld id="{A27646DD-FEE6-9748-8863-4D09B7C4FC2E}" type="slidenum">
              <a:rPr lang="en-US" smtClean="0"/>
              <a:t>9</a:t>
            </a:fld>
            <a:endParaRPr lang="en-US" dirty="0"/>
          </a:p>
        </p:txBody>
      </p:sp>
    </p:spTree>
    <p:extLst>
      <p:ext uri="{BB962C8B-B14F-4D97-AF65-F5344CB8AC3E}">
        <p14:creationId xmlns:p14="http://schemas.microsoft.com/office/powerpoint/2010/main" val="2436409819"/>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5" Type="http://schemas.openxmlformats.org/officeDocument/2006/relationships/image" Target="../media/image5.png"/><Relationship Id="rId4" Type="http://schemas.openxmlformats.org/officeDocument/2006/relationships/image" Target="../media/image4.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6" descr="HD-ShadowLong.png"/>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1" y="4242851"/>
            <a:ext cx="6726063" cy="275942"/>
          </a:xfrm>
          <a:prstGeom prst="rect">
            <a:avLst/>
          </a:prstGeom>
        </p:spPr>
      </p:pic>
      <p:pic>
        <p:nvPicPr>
          <p:cNvPr id="8" name="Picture 7" descr="HD-ShadowShort.png"/>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6833787" y="4243845"/>
            <a:ext cx="2307831" cy="276940"/>
          </a:xfrm>
          <a:prstGeom prst="rect">
            <a:avLst/>
          </a:prstGeom>
        </p:spPr>
      </p:pic>
      <p:sp>
        <p:nvSpPr>
          <p:cNvPr id="9" name="Rectangle 8"/>
          <p:cNvSpPr/>
          <p:nvPr/>
        </p:nvSpPr>
        <p:spPr bwMode="ltGray">
          <a:xfrm>
            <a:off x="0" y="2590078"/>
            <a:ext cx="6726064" cy="1660332"/>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p:cNvSpPr/>
          <p:nvPr/>
        </p:nvSpPr>
        <p:spPr>
          <a:xfrm>
            <a:off x="6833787" y="2590078"/>
            <a:ext cx="2307832" cy="166033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510242" y="2733709"/>
            <a:ext cx="6069268" cy="1373070"/>
          </a:xfrm>
        </p:spPr>
        <p:txBody>
          <a:bodyPr anchor="b">
            <a:noAutofit/>
          </a:bodyPr>
          <a:lstStyle>
            <a:lvl1pPr algn="r">
              <a:defRPr sz="4800"/>
            </a:lvl1pPr>
          </a:lstStyle>
          <a:p>
            <a:r>
              <a:rPr lang="en-US" dirty="0"/>
              <a:t>Click to edit Master title style</a:t>
            </a:r>
          </a:p>
        </p:txBody>
      </p:sp>
      <p:sp>
        <p:nvSpPr>
          <p:cNvPr id="3" name="Subtitle 2"/>
          <p:cNvSpPr>
            <a:spLocks noGrp="1"/>
          </p:cNvSpPr>
          <p:nvPr>
            <p:ph type="subTitle" idx="1"/>
          </p:nvPr>
        </p:nvSpPr>
        <p:spPr>
          <a:xfrm>
            <a:off x="510241" y="4394040"/>
            <a:ext cx="6108101" cy="1117687"/>
          </a:xfrm>
        </p:spPr>
        <p:txBody>
          <a:bodyPr>
            <a:normAutofit/>
          </a:bodyPr>
          <a:lstStyle>
            <a:lvl1pPr marL="0" indent="0" algn="r">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5" name="Footer Placeholder 4"/>
          <p:cNvSpPr>
            <a:spLocks noGrp="1"/>
          </p:cNvSpPr>
          <p:nvPr>
            <p:ph type="ftr" sz="quarter" idx="11"/>
          </p:nvPr>
        </p:nvSpPr>
        <p:spPr>
          <a:xfrm>
            <a:off x="533401" y="5728094"/>
            <a:ext cx="8091054" cy="645957"/>
          </a:xfrm>
        </p:spPr>
        <p:txBody>
          <a:bodyPr/>
          <a:lstStyle>
            <a:lvl1pPr algn="ctr">
              <a:defRPr/>
            </a:lvl1pPr>
          </a:lstStyle>
          <a:p>
            <a:r>
              <a:rPr lang="en-US" i="1" dirty="0"/>
              <a:t>This material was produced under grant number SH05051SH8 from the Occupational Safety and Health Administration, U.S. Department of Labor. It does not necessarily reflect the views or policies of the U.S. Department of Labor, nor does mention of trade names, commercial products, or organizations imply endorsement by the U.S. Government.</a:t>
            </a:r>
            <a:endParaRPr lang="en-US" dirty="0"/>
          </a:p>
          <a:p>
            <a:endParaRPr lang="en-US" dirty="0"/>
          </a:p>
        </p:txBody>
      </p:sp>
      <p:pic>
        <p:nvPicPr>
          <p:cNvPr id="12" name="Picture 11">
            <a:extLst>
              <a:ext uri="{FF2B5EF4-FFF2-40B4-BE49-F238E27FC236}">
                <a16:creationId xmlns:a16="http://schemas.microsoft.com/office/drawing/2014/main" id="{AC673128-EDD7-2D4B-9E75-BEFF895C08ED}"/>
              </a:ext>
              <a:ext uri="{C183D7F6-B498-43B3-948B-1728B52AA6E4}">
                <adec:decorative xmlns:adec="http://schemas.microsoft.com/office/drawing/2017/decorative" val="1"/>
              </a:ext>
            </a:extLst>
          </p:cNvPr>
          <p:cNvPicPr>
            <a:picLocks noChangeAspect="1"/>
          </p:cNvPicPr>
          <p:nvPr userDrawn="1"/>
        </p:nvPicPr>
        <p:blipFill>
          <a:blip r:embed="rId4"/>
          <a:stretch>
            <a:fillRect/>
          </a:stretch>
        </p:blipFill>
        <p:spPr>
          <a:xfrm>
            <a:off x="207817" y="444047"/>
            <a:ext cx="1925783" cy="1896155"/>
          </a:xfrm>
          <a:prstGeom prst="rect">
            <a:avLst/>
          </a:prstGeom>
        </p:spPr>
      </p:pic>
      <p:sp>
        <p:nvSpPr>
          <p:cNvPr id="4" name="TextBox 3">
            <a:extLst>
              <a:ext uri="{FF2B5EF4-FFF2-40B4-BE49-F238E27FC236}">
                <a16:creationId xmlns:a16="http://schemas.microsoft.com/office/drawing/2014/main" id="{E5FEC380-48FC-544B-AC90-1DF21AA62D50}"/>
              </a:ext>
            </a:extLst>
          </p:cNvPr>
          <p:cNvSpPr txBox="1"/>
          <p:nvPr userDrawn="1"/>
        </p:nvSpPr>
        <p:spPr>
          <a:xfrm>
            <a:off x="8526491" y="135994"/>
            <a:ext cx="500741" cy="369332"/>
          </a:xfrm>
          <a:prstGeom prst="rect">
            <a:avLst/>
          </a:prstGeom>
          <a:noFill/>
        </p:spPr>
        <p:txBody>
          <a:bodyPr wrap="square" rtlCol="0">
            <a:spAutoFit/>
          </a:bodyPr>
          <a:lstStyle/>
          <a:p>
            <a:fld id="{4B4463A2-3353-D24F-A9D7-B7F3746C15EF}" type="slidenum">
              <a:rPr lang="en-US" baseline="0" smtClean="0">
                <a:latin typeface="+mj-lt"/>
              </a:rPr>
              <a:t>‹#›</a:t>
            </a:fld>
            <a:endParaRPr lang="en-US" baseline="0" dirty="0">
              <a:latin typeface="+mj-lt"/>
            </a:endParaRPr>
          </a:p>
        </p:txBody>
      </p:sp>
    </p:spTree>
    <p:extLst>
      <p:ext uri="{BB962C8B-B14F-4D97-AF65-F5344CB8AC3E}">
        <p14:creationId xmlns:p14="http://schemas.microsoft.com/office/powerpoint/2010/main" val="116012018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grpSp>
        <p:nvGrpSpPr>
          <p:cNvPr id="29" name="Group 28"/>
          <p:cNvGrpSpPr/>
          <p:nvPr/>
        </p:nvGrpSpPr>
        <p:grpSpPr>
          <a:xfrm>
            <a:off x="0" y="4572000"/>
            <a:ext cx="9161969" cy="1677035"/>
            <a:chOff x="0" y="2895600"/>
            <a:chExt cx="9161969" cy="1677035"/>
          </a:xfrm>
        </p:grpSpPr>
        <p:pic>
          <p:nvPicPr>
            <p:cNvPr id="30" name="Picture 29" descr="HD-ShadowLong.png"/>
            <p:cNvPicPr>
              <a:picLocks noChangeAspect="1"/>
            </p:cNvPicPr>
            <p:nvPr/>
          </p:nvPicPr>
          <p:blipFill rotWithShape="1">
            <a:blip r:embed="rId2">
              <a:extLst>
                <a:ext uri="{28A0092B-C50C-407E-A947-70E740481C1C}">
                  <a14:useLocalDpi xmlns:a14="http://schemas.microsoft.com/office/drawing/2010/main"/>
                </a:ext>
              </a:extLst>
            </a:blip>
            <a:srcRect l="26982" r="-217"/>
            <a:stretch/>
          </p:blipFill>
          <p:spPr>
            <a:xfrm>
              <a:off x="0" y="4251471"/>
              <a:ext cx="7644384" cy="321164"/>
            </a:xfrm>
            <a:prstGeom prst="rect">
              <a:avLst/>
            </a:prstGeom>
          </p:spPr>
        </p:pic>
        <p:pic>
          <p:nvPicPr>
            <p:cNvPr id="31" name="Picture 30" descr="HD-ShadowShort.png"/>
            <p:cNvPicPr>
              <a:picLocks noChangeAspect="1"/>
            </p:cNvPicPr>
            <p:nvPr/>
          </p:nvPicPr>
          <p:blipFill rotWithShape="1">
            <a:blip r:embed="rId3">
              <a:extLst>
                <a:ext uri="{28A0092B-C50C-407E-A947-70E740481C1C}">
                  <a14:useLocalDpi xmlns:a14="http://schemas.microsoft.com/office/drawing/2010/main"/>
                </a:ext>
              </a:extLst>
            </a:blip>
            <a:srcRect r="9871"/>
            <a:stretch/>
          </p:blipFill>
          <p:spPr>
            <a:xfrm>
              <a:off x="7717217" y="4259262"/>
              <a:ext cx="1444752" cy="144270"/>
            </a:xfrm>
            <a:prstGeom prst="rect">
              <a:avLst/>
            </a:prstGeom>
          </p:spPr>
        </p:pic>
        <p:sp>
          <p:nvSpPr>
            <p:cNvPr id="32" name="Rectangle 31"/>
            <p:cNvSpPr/>
            <p:nvPr/>
          </p:nvSpPr>
          <p:spPr bwMode="ltGray">
            <a:xfrm>
              <a:off x="0" y="2895600"/>
              <a:ext cx="7567140"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3" name="Rectangle 32"/>
            <p:cNvSpPr/>
            <p:nvPr/>
          </p:nvSpPr>
          <p:spPr>
            <a:xfrm>
              <a:off x="7710769" y="2895600"/>
              <a:ext cx="1433231"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767921" y="616983"/>
            <a:ext cx="6425147" cy="3036061"/>
          </a:xfrm>
        </p:spPr>
        <p:txBody>
          <a:bodyPr anchor="ctr"/>
          <a:lstStyle>
            <a:lvl1pPr>
              <a:defRPr sz="3200"/>
            </a:lvl1pPr>
          </a:lstStyle>
          <a:p>
            <a:r>
              <a:rPr lang="en-US"/>
              <a:t>Click to edit Master title style</a:t>
            </a:r>
            <a:endParaRPr lang="en-US" dirty="0"/>
          </a:p>
        </p:txBody>
      </p:sp>
      <p:sp>
        <p:nvSpPr>
          <p:cNvPr id="12" name="Text Placeholder 3"/>
          <p:cNvSpPr>
            <a:spLocks noGrp="1"/>
          </p:cNvSpPr>
          <p:nvPr>
            <p:ph type="body" sz="half" idx="13"/>
          </p:nvPr>
        </p:nvSpPr>
        <p:spPr>
          <a:xfrm>
            <a:off x="989438" y="3660763"/>
            <a:ext cx="5987731" cy="54896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4" name="Text Placeholder 3"/>
          <p:cNvSpPr>
            <a:spLocks noGrp="1"/>
          </p:cNvSpPr>
          <p:nvPr>
            <p:ph type="body" sz="half" idx="2"/>
          </p:nvPr>
        </p:nvSpPr>
        <p:spPr>
          <a:xfrm>
            <a:off x="531638" y="4710340"/>
            <a:ext cx="6903919" cy="1101764"/>
          </a:xfrm>
        </p:spPr>
        <p:txBody>
          <a:bodyPr anchor="ct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E865DD4A-3BAE-0E4A-9FD2-3E18D9C41147}" type="datetime1">
              <a:rPr lang="en-US" smtClean="0"/>
              <a:t>12/28/19</a:t>
            </a:fld>
            <a:endParaRPr lang="en-US" dirty="0"/>
          </a:p>
        </p:txBody>
      </p:sp>
      <p:sp>
        <p:nvSpPr>
          <p:cNvPr id="6" name="Footer Placeholder 5"/>
          <p:cNvSpPr>
            <a:spLocks noGrp="1"/>
          </p:cNvSpPr>
          <p:nvPr>
            <p:ph type="ftr" sz="quarter" idx="11"/>
          </p:nvPr>
        </p:nvSpPr>
        <p:spPr/>
        <p:txBody>
          <a:bodyPr/>
          <a:lstStyle/>
          <a:p>
            <a:r>
              <a:rPr lang="en-US" dirty="0"/>
              <a:t>This material was produced under grant number SH05051SH8 from the Occupational Safety and Health Administration, U.S. Department of Labor. It does not necessarily reflect the views or policies of the U.S. Department of Labor, nor does mention of trade names, commercial products, or organizations imply endorsement by the U.S. Government. </a:t>
            </a:r>
          </a:p>
        </p:txBody>
      </p:sp>
      <p:sp>
        <p:nvSpPr>
          <p:cNvPr id="7" name="Slide Number Placeholder 6"/>
          <p:cNvSpPr>
            <a:spLocks noGrp="1"/>
          </p:cNvSpPr>
          <p:nvPr>
            <p:ph type="sldNum" sz="quarter" idx="12"/>
          </p:nvPr>
        </p:nvSpPr>
        <p:spPr>
          <a:xfrm>
            <a:off x="7856438" y="4709926"/>
            <a:ext cx="1149836" cy="1090789"/>
          </a:xfrm>
        </p:spPr>
        <p:txBody>
          <a:bodyPr/>
          <a:lstStyle/>
          <a:p>
            <a:fld id="{DB8CD99B-3B1D-314C-A2EA-70136B41CEAE}" type="slidenum">
              <a:rPr lang="en-US" smtClean="0"/>
              <a:t>‹#›</a:t>
            </a:fld>
            <a:endParaRPr lang="en-US" dirty="0"/>
          </a:p>
        </p:txBody>
      </p:sp>
      <p:sp>
        <p:nvSpPr>
          <p:cNvPr id="27" name="TextBox 26"/>
          <p:cNvSpPr txBox="1"/>
          <p:nvPr/>
        </p:nvSpPr>
        <p:spPr>
          <a:xfrm>
            <a:off x="270932" y="748116"/>
            <a:ext cx="5334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7200" dirty="0">
                <a:solidFill>
                  <a:schemeClr val="tx1"/>
                </a:solidFill>
                <a:effectLst/>
              </a:rPr>
              <a:t>“</a:t>
            </a:r>
          </a:p>
        </p:txBody>
      </p:sp>
      <p:sp>
        <p:nvSpPr>
          <p:cNvPr id="28" name="TextBox 27"/>
          <p:cNvSpPr txBox="1"/>
          <p:nvPr/>
        </p:nvSpPr>
        <p:spPr>
          <a:xfrm>
            <a:off x="6967191" y="2998573"/>
            <a:ext cx="457200" cy="584777"/>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7200" dirty="0">
                <a:solidFill>
                  <a:schemeClr val="tx1"/>
                </a:solidFill>
                <a:effectLst/>
              </a:rPr>
              <a:t>”</a:t>
            </a:r>
          </a:p>
        </p:txBody>
      </p:sp>
    </p:spTree>
    <p:extLst>
      <p:ext uri="{BB962C8B-B14F-4D97-AF65-F5344CB8AC3E}">
        <p14:creationId xmlns:p14="http://schemas.microsoft.com/office/powerpoint/2010/main" val="739019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grpSp>
        <p:nvGrpSpPr>
          <p:cNvPr id="22" name="Group 21"/>
          <p:cNvGrpSpPr/>
          <p:nvPr/>
        </p:nvGrpSpPr>
        <p:grpSpPr>
          <a:xfrm>
            <a:off x="0" y="4572000"/>
            <a:ext cx="9161969" cy="1677035"/>
            <a:chOff x="0" y="2895600"/>
            <a:chExt cx="9161969" cy="1677035"/>
          </a:xfrm>
        </p:grpSpPr>
        <p:pic>
          <p:nvPicPr>
            <p:cNvPr id="23" name="Picture 22" descr="HD-ShadowLong.png"/>
            <p:cNvPicPr>
              <a:picLocks noChangeAspect="1"/>
            </p:cNvPicPr>
            <p:nvPr/>
          </p:nvPicPr>
          <p:blipFill rotWithShape="1">
            <a:blip r:embed="rId2">
              <a:extLst>
                <a:ext uri="{28A0092B-C50C-407E-A947-70E740481C1C}">
                  <a14:useLocalDpi xmlns:a14="http://schemas.microsoft.com/office/drawing/2010/main"/>
                </a:ext>
              </a:extLst>
            </a:blip>
            <a:srcRect l="26982" r="-217"/>
            <a:stretch/>
          </p:blipFill>
          <p:spPr>
            <a:xfrm>
              <a:off x="0" y="4251471"/>
              <a:ext cx="7644384" cy="321164"/>
            </a:xfrm>
            <a:prstGeom prst="rect">
              <a:avLst/>
            </a:prstGeom>
          </p:spPr>
        </p:pic>
        <p:pic>
          <p:nvPicPr>
            <p:cNvPr id="24" name="Picture 23" descr="HD-ShadowShort.png"/>
            <p:cNvPicPr>
              <a:picLocks noChangeAspect="1"/>
            </p:cNvPicPr>
            <p:nvPr/>
          </p:nvPicPr>
          <p:blipFill rotWithShape="1">
            <a:blip r:embed="rId3">
              <a:extLst>
                <a:ext uri="{28A0092B-C50C-407E-A947-70E740481C1C}">
                  <a14:useLocalDpi xmlns:a14="http://schemas.microsoft.com/office/drawing/2010/main"/>
                </a:ext>
              </a:extLst>
            </a:blip>
            <a:srcRect r="9871"/>
            <a:stretch/>
          </p:blipFill>
          <p:spPr>
            <a:xfrm>
              <a:off x="7717217" y="4259262"/>
              <a:ext cx="1444752" cy="144270"/>
            </a:xfrm>
            <a:prstGeom prst="rect">
              <a:avLst/>
            </a:prstGeom>
          </p:spPr>
        </p:pic>
        <p:sp>
          <p:nvSpPr>
            <p:cNvPr id="25" name="Rectangle 24"/>
            <p:cNvSpPr/>
            <p:nvPr/>
          </p:nvSpPr>
          <p:spPr bwMode="ltGray">
            <a:xfrm>
              <a:off x="0" y="2895600"/>
              <a:ext cx="7567140"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6" name="Rectangle 25"/>
            <p:cNvSpPr/>
            <p:nvPr/>
          </p:nvSpPr>
          <p:spPr>
            <a:xfrm>
              <a:off x="7710769" y="2895600"/>
              <a:ext cx="1433231"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531638" y="4710340"/>
            <a:ext cx="6896534" cy="589812"/>
          </a:xfrm>
        </p:spPr>
        <p:txBody>
          <a:bodyPr anchor="b"/>
          <a:lstStyle>
            <a:lvl1pP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531639" y="5300150"/>
            <a:ext cx="6896534" cy="511954"/>
          </a:xfrm>
        </p:spPr>
        <p:txBody>
          <a:bodyPr anchor="t"/>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EE65F455-5D40-E844-98DD-5CE557B4165F}" type="datetime1">
              <a:rPr lang="en-US" smtClean="0"/>
              <a:t>12/28/19</a:t>
            </a:fld>
            <a:endParaRPr lang="en-US" dirty="0"/>
          </a:p>
        </p:txBody>
      </p:sp>
      <p:sp>
        <p:nvSpPr>
          <p:cNvPr id="6" name="Footer Placeholder 5"/>
          <p:cNvSpPr>
            <a:spLocks noGrp="1"/>
          </p:cNvSpPr>
          <p:nvPr>
            <p:ph type="ftr" sz="quarter" idx="11"/>
          </p:nvPr>
        </p:nvSpPr>
        <p:spPr/>
        <p:txBody>
          <a:bodyPr/>
          <a:lstStyle/>
          <a:p>
            <a:r>
              <a:rPr lang="en-US" dirty="0"/>
              <a:t>This material was produced under grant number SH05051SH8 from the Occupational Safety and Health Administration, U.S. Department of Labor. It does not necessarily reflect the views or policies of the U.S. Department of Labor, nor does mention of trade names, commercial products, or organizations imply endorsement by the U.S. Government. </a:t>
            </a:r>
          </a:p>
        </p:txBody>
      </p:sp>
      <p:sp>
        <p:nvSpPr>
          <p:cNvPr id="7" name="Slide Number Placeholder 6"/>
          <p:cNvSpPr>
            <a:spLocks noGrp="1"/>
          </p:cNvSpPr>
          <p:nvPr>
            <p:ph type="sldNum" sz="quarter" idx="12"/>
          </p:nvPr>
        </p:nvSpPr>
        <p:spPr>
          <a:xfrm>
            <a:off x="7856438" y="4709926"/>
            <a:ext cx="1149836" cy="1090789"/>
          </a:xfrm>
        </p:spPr>
        <p:txBody>
          <a:bodyPr/>
          <a:lstStyle/>
          <a:p>
            <a:fld id="{DB8CD99B-3B1D-314C-A2EA-70136B41CEAE}" type="slidenum">
              <a:rPr lang="en-US" smtClean="0"/>
              <a:t>‹#›</a:t>
            </a:fld>
            <a:endParaRPr lang="en-US" dirty="0"/>
          </a:p>
        </p:txBody>
      </p:sp>
    </p:spTree>
    <p:extLst>
      <p:ext uri="{BB962C8B-B14F-4D97-AF65-F5344CB8AC3E}">
        <p14:creationId xmlns:p14="http://schemas.microsoft.com/office/powerpoint/2010/main" val="143887040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grpSp>
        <p:nvGrpSpPr>
          <p:cNvPr id="23" name="Group 22"/>
          <p:cNvGrpSpPr/>
          <p:nvPr/>
        </p:nvGrpSpPr>
        <p:grpSpPr>
          <a:xfrm>
            <a:off x="0" y="609600"/>
            <a:ext cx="9161969" cy="1677035"/>
            <a:chOff x="0" y="2895600"/>
            <a:chExt cx="9161969" cy="1677035"/>
          </a:xfrm>
        </p:grpSpPr>
        <p:pic>
          <p:nvPicPr>
            <p:cNvPr id="24" name="Picture 23" descr="HD-ShadowLong.png"/>
            <p:cNvPicPr>
              <a:picLocks noChangeAspect="1"/>
            </p:cNvPicPr>
            <p:nvPr/>
          </p:nvPicPr>
          <p:blipFill rotWithShape="1">
            <a:blip r:embed="rId2">
              <a:extLst>
                <a:ext uri="{28A0092B-C50C-407E-A947-70E740481C1C}">
                  <a14:useLocalDpi xmlns:a14="http://schemas.microsoft.com/office/drawing/2010/main"/>
                </a:ext>
              </a:extLst>
            </a:blip>
            <a:srcRect l="26982" r="-217"/>
            <a:stretch/>
          </p:blipFill>
          <p:spPr>
            <a:xfrm>
              <a:off x="0" y="4251471"/>
              <a:ext cx="7644384" cy="321164"/>
            </a:xfrm>
            <a:prstGeom prst="rect">
              <a:avLst/>
            </a:prstGeom>
          </p:spPr>
        </p:pic>
        <p:pic>
          <p:nvPicPr>
            <p:cNvPr id="25" name="Picture 24" descr="HD-ShadowShort.png"/>
            <p:cNvPicPr>
              <a:picLocks noChangeAspect="1"/>
            </p:cNvPicPr>
            <p:nvPr/>
          </p:nvPicPr>
          <p:blipFill rotWithShape="1">
            <a:blip r:embed="rId3">
              <a:extLst>
                <a:ext uri="{28A0092B-C50C-407E-A947-70E740481C1C}">
                  <a14:useLocalDpi xmlns:a14="http://schemas.microsoft.com/office/drawing/2010/main"/>
                </a:ext>
              </a:extLst>
            </a:blip>
            <a:srcRect r="9871"/>
            <a:stretch/>
          </p:blipFill>
          <p:spPr>
            <a:xfrm>
              <a:off x="7717217" y="4259262"/>
              <a:ext cx="1444752" cy="144270"/>
            </a:xfrm>
            <a:prstGeom prst="rect">
              <a:avLst/>
            </a:prstGeom>
          </p:spPr>
        </p:pic>
        <p:sp>
          <p:nvSpPr>
            <p:cNvPr id="26" name="Rectangle 25"/>
            <p:cNvSpPr/>
            <p:nvPr/>
          </p:nvSpPr>
          <p:spPr bwMode="ltGray">
            <a:xfrm>
              <a:off x="0" y="2895600"/>
              <a:ext cx="7567140"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7" name="Rectangle 26"/>
            <p:cNvSpPr/>
            <p:nvPr/>
          </p:nvSpPr>
          <p:spPr>
            <a:xfrm>
              <a:off x="7710769" y="2895600"/>
              <a:ext cx="1433231"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15" name="Title 1"/>
          <p:cNvSpPr>
            <a:spLocks noGrp="1"/>
          </p:cNvSpPr>
          <p:nvPr>
            <p:ph type="title"/>
          </p:nvPr>
        </p:nvSpPr>
        <p:spPr>
          <a:xfrm>
            <a:off x="531639" y="753228"/>
            <a:ext cx="6896534" cy="1080938"/>
          </a:xfrm>
        </p:spPr>
        <p:txBody>
          <a:bodyPr/>
          <a:lstStyle/>
          <a:p>
            <a:r>
              <a:rPr lang="en-US"/>
              <a:t>Click to edit Master title style</a:t>
            </a:r>
            <a:endParaRPr lang="en-US" dirty="0"/>
          </a:p>
        </p:txBody>
      </p:sp>
      <p:sp>
        <p:nvSpPr>
          <p:cNvPr id="7" name="Text Placeholder 2"/>
          <p:cNvSpPr>
            <a:spLocks noGrp="1"/>
          </p:cNvSpPr>
          <p:nvPr>
            <p:ph type="body" idx="1"/>
          </p:nvPr>
        </p:nvSpPr>
        <p:spPr>
          <a:xfrm>
            <a:off x="532629" y="2329489"/>
            <a:ext cx="2194560"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8" name="Text Placeholder 3"/>
          <p:cNvSpPr>
            <a:spLocks noGrp="1"/>
          </p:cNvSpPr>
          <p:nvPr>
            <p:ph type="body" sz="half" idx="15"/>
          </p:nvPr>
        </p:nvSpPr>
        <p:spPr>
          <a:xfrm>
            <a:off x="539777" y="3015290"/>
            <a:ext cx="2194560" cy="291351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9" name="Text Placeholder 4"/>
          <p:cNvSpPr>
            <a:spLocks noGrp="1"/>
          </p:cNvSpPr>
          <p:nvPr>
            <p:ph type="body" sz="quarter" idx="3"/>
          </p:nvPr>
        </p:nvSpPr>
        <p:spPr>
          <a:xfrm>
            <a:off x="2878413" y="2336873"/>
            <a:ext cx="2194560"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0" name="Text Placeholder 3"/>
          <p:cNvSpPr>
            <a:spLocks noGrp="1"/>
          </p:cNvSpPr>
          <p:nvPr>
            <p:ph type="body" sz="half" idx="16"/>
          </p:nvPr>
        </p:nvSpPr>
        <p:spPr>
          <a:xfrm>
            <a:off x="2879710" y="3007906"/>
            <a:ext cx="2194560" cy="291351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1" name="Text Placeholder 4"/>
          <p:cNvSpPr>
            <a:spLocks noGrp="1"/>
          </p:cNvSpPr>
          <p:nvPr>
            <p:ph type="body" sz="quarter" idx="13"/>
          </p:nvPr>
        </p:nvSpPr>
        <p:spPr>
          <a:xfrm>
            <a:off x="5226136" y="2336873"/>
            <a:ext cx="2194560"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2" name="Text Placeholder 3"/>
          <p:cNvSpPr>
            <a:spLocks noGrp="1"/>
          </p:cNvSpPr>
          <p:nvPr>
            <p:ph type="body" sz="half" idx="17"/>
          </p:nvPr>
        </p:nvSpPr>
        <p:spPr>
          <a:xfrm>
            <a:off x="5233520" y="3007905"/>
            <a:ext cx="2194560" cy="291351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71095608-B163-DC41-B870-12423B557642}" type="datetime1">
              <a:rPr lang="en-US" smtClean="0"/>
              <a:t>12/28/19</a:t>
            </a:fld>
            <a:endParaRPr lang="en-US" dirty="0"/>
          </a:p>
        </p:txBody>
      </p:sp>
      <p:sp>
        <p:nvSpPr>
          <p:cNvPr id="4" name="Footer Placeholder 3"/>
          <p:cNvSpPr>
            <a:spLocks noGrp="1"/>
          </p:cNvSpPr>
          <p:nvPr>
            <p:ph type="ftr" sz="quarter" idx="11"/>
          </p:nvPr>
        </p:nvSpPr>
        <p:spPr/>
        <p:txBody>
          <a:bodyPr/>
          <a:lstStyle/>
          <a:p>
            <a:r>
              <a:rPr lang="en-US" dirty="0"/>
              <a:t>This material was produced under grant number SH05051SH8 from the Occupational Safety and Health Administration, U.S. Department of Labor. It does not necessarily reflect the views or policies of the U.S. Department of Labor, nor does mention of trade names, commercial products, or organizations imply endorsement by the U.S. Government. </a:t>
            </a:r>
          </a:p>
        </p:txBody>
      </p:sp>
      <p:sp>
        <p:nvSpPr>
          <p:cNvPr id="5" name="Slide Number Placeholder 4"/>
          <p:cNvSpPr>
            <a:spLocks noGrp="1"/>
          </p:cNvSpPr>
          <p:nvPr>
            <p:ph type="sldNum" sz="quarter" idx="12"/>
          </p:nvPr>
        </p:nvSpPr>
        <p:spPr/>
        <p:txBody>
          <a:bodyPr/>
          <a:lstStyle/>
          <a:p>
            <a:fld id="{DB8CD99B-3B1D-314C-A2EA-70136B41CEAE}" type="slidenum">
              <a:rPr lang="en-US" smtClean="0"/>
              <a:t>‹#›</a:t>
            </a:fld>
            <a:endParaRPr lang="en-US" dirty="0"/>
          </a:p>
        </p:txBody>
      </p:sp>
    </p:spTree>
    <p:extLst>
      <p:ext uri="{BB962C8B-B14F-4D97-AF65-F5344CB8AC3E}">
        <p14:creationId xmlns:p14="http://schemas.microsoft.com/office/powerpoint/2010/main" val="91886670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grpSp>
        <p:nvGrpSpPr>
          <p:cNvPr id="34" name="Group 33"/>
          <p:cNvGrpSpPr/>
          <p:nvPr/>
        </p:nvGrpSpPr>
        <p:grpSpPr>
          <a:xfrm>
            <a:off x="0" y="609600"/>
            <a:ext cx="9161969" cy="1677035"/>
            <a:chOff x="0" y="2895600"/>
            <a:chExt cx="9161969" cy="1677035"/>
          </a:xfrm>
        </p:grpSpPr>
        <p:pic>
          <p:nvPicPr>
            <p:cNvPr id="35" name="Picture 34" descr="HD-ShadowLong.png"/>
            <p:cNvPicPr>
              <a:picLocks noChangeAspect="1"/>
            </p:cNvPicPr>
            <p:nvPr/>
          </p:nvPicPr>
          <p:blipFill rotWithShape="1">
            <a:blip r:embed="rId2">
              <a:extLst>
                <a:ext uri="{28A0092B-C50C-407E-A947-70E740481C1C}">
                  <a14:useLocalDpi xmlns:a14="http://schemas.microsoft.com/office/drawing/2010/main"/>
                </a:ext>
              </a:extLst>
            </a:blip>
            <a:srcRect l="26982" r="-217"/>
            <a:stretch/>
          </p:blipFill>
          <p:spPr>
            <a:xfrm>
              <a:off x="0" y="4251471"/>
              <a:ext cx="7644384" cy="321164"/>
            </a:xfrm>
            <a:prstGeom prst="rect">
              <a:avLst/>
            </a:prstGeom>
          </p:spPr>
        </p:pic>
        <p:pic>
          <p:nvPicPr>
            <p:cNvPr id="36" name="Picture 35" descr="HD-ShadowShort.png"/>
            <p:cNvPicPr>
              <a:picLocks noChangeAspect="1"/>
            </p:cNvPicPr>
            <p:nvPr/>
          </p:nvPicPr>
          <p:blipFill rotWithShape="1">
            <a:blip r:embed="rId3">
              <a:extLst>
                <a:ext uri="{28A0092B-C50C-407E-A947-70E740481C1C}">
                  <a14:useLocalDpi xmlns:a14="http://schemas.microsoft.com/office/drawing/2010/main"/>
                </a:ext>
              </a:extLst>
            </a:blip>
            <a:srcRect r="9871"/>
            <a:stretch/>
          </p:blipFill>
          <p:spPr>
            <a:xfrm>
              <a:off x="7717217" y="4259262"/>
              <a:ext cx="1444752" cy="144270"/>
            </a:xfrm>
            <a:prstGeom prst="rect">
              <a:avLst/>
            </a:prstGeom>
          </p:spPr>
        </p:pic>
        <p:sp>
          <p:nvSpPr>
            <p:cNvPr id="37" name="Rectangle 36"/>
            <p:cNvSpPr/>
            <p:nvPr/>
          </p:nvSpPr>
          <p:spPr bwMode="ltGray">
            <a:xfrm>
              <a:off x="0" y="2895600"/>
              <a:ext cx="7567140"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8" name="Rectangle 37"/>
            <p:cNvSpPr/>
            <p:nvPr/>
          </p:nvSpPr>
          <p:spPr>
            <a:xfrm>
              <a:off x="7710769" y="2895600"/>
              <a:ext cx="1433231"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30" name="Title 1"/>
          <p:cNvSpPr>
            <a:spLocks noGrp="1"/>
          </p:cNvSpPr>
          <p:nvPr>
            <p:ph type="title"/>
          </p:nvPr>
        </p:nvSpPr>
        <p:spPr>
          <a:xfrm>
            <a:off x="531639" y="753228"/>
            <a:ext cx="6896534" cy="1080938"/>
          </a:xfrm>
        </p:spPr>
        <p:txBody>
          <a:bodyPr/>
          <a:lstStyle/>
          <a:p>
            <a:r>
              <a:rPr lang="en-US"/>
              <a:t>Click to edit Master title style</a:t>
            </a:r>
            <a:endParaRPr lang="en-US" dirty="0"/>
          </a:p>
        </p:txBody>
      </p:sp>
      <p:sp>
        <p:nvSpPr>
          <p:cNvPr id="19" name="Text Placeholder 2"/>
          <p:cNvSpPr>
            <a:spLocks noGrp="1"/>
          </p:cNvSpPr>
          <p:nvPr>
            <p:ph type="body" idx="1"/>
          </p:nvPr>
        </p:nvSpPr>
        <p:spPr>
          <a:xfrm>
            <a:off x="532391" y="4297503"/>
            <a:ext cx="2192257"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Picture Placeholder 2"/>
          <p:cNvSpPr>
            <a:spLocks noGrp="1" noChangeAspect="1"/>
          </p:cNvSpPr>
          <p:nvPr>
            <p:ph type="pic" idx="15"/>
          </p:nvPr>
        </p:nvSpPr>
        <p:spPr>
          <a:xfrm>
            <a:off x="532391" y="2336873"/>
            <a:ext cx="2192257"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a:t>Click icon to add picture</a:t>
            </a:r>
          </a:p>
        </p:txBody>
      </p:sp>
      <p:sp>
        <p:nvSpPr>
          <p:cNvPr id="21" name="Text Placeholder 3"/>
          <p:cNvSpPr>
            <a:spLocks noGrp="1"/>
          </p:cNvSpPr>
          <p:nvPr>
            <p:ph type="body" sz="half" idx="18"/>
          </p:nvPr>
        </p:nvSpPr>
        <p:spPr>
          <a:xfrm>
            <a:off x="532391" y="4873765"/>
            <a:ext cx="2192257" cy="106242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2" name="Text Placeholder 4"/>
          <p:cNvSpPr>
            <a:spLocks noGrp="1"/>
          </p:cNvSpPr>
          <p:nvPr>
            <p:ph type="body" sz="quarter" idx="3"/>
          </p:nvPr>
        </p:nvSpPr>
        <p:spPr>
          <a:xfrm>
            <a:off x="2870497" y="4297503"/>
            <a:ext cx="2215070"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3" name="Picture Placeholder 2"/>
          <p:cNvSpPr>
            <a:spLocks noGrp="1" noChangeAspect="1"/>
          </p:cNvSpPr>
          <p:nvPr>
            <p:ph type="pic" idx="21"/>
          </p:nvPr>
        </p:nvSpPr>
        <p:spPr>
          <a:xfrm>
            <a:off x="2870497" y="2336873"/>
            <a:ext cx="2215070"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a:t>Click icon to add picture</a:t>
            </a:r>
          </a:p>
        </p:txBody>
      </p:sp>
      <p:sp>
        <p:nvSpPr>
          <p:cNvPr id="24" name="Text Placeholder 3"/>
          <p:cNvSpPr>
            <a:spLocks noGrp="1"/>
          </p:cNvSpPr>
          <p:nvPr>
            <p:ph type="body" sz="half" idx="19"/>
          </p:nvPr>
        </p:nvSpPr>
        <p:spPr>
          <a:xfrm>
            <a:off x="2869483" y="4873764"/>
            <a:ext cx="2218004" cy="106242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5" name="Text Placeholder 4"/>
          <p:cNvSpPr>
            <a:spLocks noGrp="1"/>
          </p:cNvSpPr>
          <p:nvPr>
            <p:ph type="body" sz="quarter" idx="13"/>
          </p:nvPr>
        </p:nvSpPr>
        <p:spPr>
          <a:xfrm>
            <a:off x="5231028" y="4297503"/>
            <a:ext cx="2194333"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6" name="Picture Placeholder 2"/>
          <p:cNvSpPr>
            <a:spLocks noGrp="1" noChangeAspect="1"/>
          </p:cNvSpPr>
          <p:nvPr>
            <p:ph type="pic" idx="22"/>
          </p:nvPr>
        </p:nvSpPr>
        <p:spPr>
          <a:xfrm>
            <a:off x="5231027" y="2336873"/>
            <a:ext cx="2194333"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a:t>Click icon to add picture</a:t>
            </a:r>
          </a:p>
        </p:txBody>
      </p:sp>
      <p:sp>
        <p:nvSpPr>
          <p:cNvPr id="27" name="Text Placeholder 3"/>
          <p:cNvSpPr>
            <a:spLocks noGrp="1"/>
          </p:cNvSpPr>
          <p:nvPr>
            <p:ph type="body" sz="half" idx="20"/>
          </p:nvPr>
        </p:nvSpPr>
        <p:spPr>
          <a:xfrm>
            <a:off x="5230934" y="4873762"/>
            <a:ext cx="2197239" cy="106242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5F19DC4D-5802-D94D-92EC-AA1159377E58}" type="datetime1">
              <a:rPr lang="en-US" smtClean="0"/>
              <a:t>12/28/19</a:t>
            </a:fld>
            <a:endParaRPr lang="en-US" dirty="0"/>
          </a:p>
        </p:txBody>
      </p:sp>
      <p:sp>
        <p:nvSpPr>
          <p:cNvPr id="4" name="Footer Placeholder 3"/>
          <p:cNvSpPr>
            <a:spLocks noGrp="1"/>
          </p:cNvSpPr>
          <p:nvPr>
            <p:ph type="ftr" sz="quarter" idx="11"/>
          </p:nvPr>
        </p:nvSpPr>
        <p:spPr/>
        <p:txBody>
          <a:bodyPr/>
          <a:lstStyle/>
          <a:p>
            <a:r>
              <a:rPr lang="en-US" dirty="0"/>
              <a:t>This material was produced under grant number SH05051SH8 from the Occupational Safety and Health Administration, U.S. Department of Labor. It does not necessarily reflect the views or policies of the U.S. Department of Labor, nor does mention of trade names, commercial products, or organizations imply endorsement by the U.S. Government. </a:t>
            </a:r>
          </a:p>
        </p:txBody>
      </p:sp>
      <p:sp>
        <p:nvSpPr>
          <p:cNvPr id="5" name="Slide Number Placeholder 4"/>
          <p:cNvSpPr>
            <a:spLocks noGrp="1"/>
          </p:cNvSpPr>
          <p:nvPr>
            <p:ph type="sldNum" sz="quarter" idx="12"/>
          </p:nvPr>
        </p:nvSpPr>
        <p:spPr/>
        <p:txBody>
          <a:bodyPr/>
          <a:lstStyle/>
          <a:p>
            <a:fld id="{DB8CD99B-3B1D-314C-A2EA-70136B41CEAE}" type="slidenum">
              <a:rPr lang="en-US" smtClean="0"/>
              <a:t>‹#›</a:t>
            </a:fld>
            <a:endParaRPr lang="en-US" dirty="0"/>
          </a:p>
        </p:txBody>
      </p:sp>
    </p:spTree>
    <p:extLst>
      <p:ext uri="{BB962C8B-B14F-4D97-AF65-F5344CB8AC3E}">
        <p14:creationId xmlns:p14="http://schemas.microsoft.com/office/powerpoint/2010/main" val="54795197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28" name="Picture 27" descr="HD-ShadowLong.png"/>
          <p:cNvPicPr>
            <a:picLocks noChangeAspect="1"/>
          </p:cNvPicPr>
          <p:nvPr/>
        </p:nvPicPr>
        <p:blipFill rotWithShape="1">
          <a:blip r:embed="rId2">
            <a:extLst>
              <a:ext uri="{28A0092B-C50C-407E-A947-70E740481C1C}">
                <a14:useLocalDpi xmlns:a14="http://schemas.microsoft.com/office/drawing/2010/main"/>
              </a:ext>
            </a:extLst>
          </a:blip>
          <a:srcRect l="26982" r="-217"/>
          <a:stretch/>
        </p:blipFill>
        <p:spPr>
          <a:xfrm>
            <a:off x="0" y="1965471"/>
            <a:ext cx="7644384" cy="321164"/>
          </a:xfrm>
          <a:prstGeom prst="rect">
            <a:avLst/>
          </a:prstGeom>
        </p:spPr>
      </p:pic>
      <p:pic>
        <p:nvPicPr>
          <p:cNvPr id="29" name="Picture 28" descr="HD-ShadowShort.png"/>
          <p:cNvPicPr>
            <a:picLocks noChangeAspect="1"/>
          </p:cNvPicPr>
          <p:nvPr/>
        </p:nvPicPr>
        <p:blipFill rotWithShape="1">
          <a:blip r:embed="rId3">
            <a:extLst>
              <a:ext uri="{28A0092B-C50C-407E-A947-70E740481C1C}">
                <a14:useLocalDpi xmlns:a14="http://schemas.microsoft.com/office/drawing/2010/main"/>
              </a:ext>
            </a:extLst>
          </a:blip>
          <a:srcRect r="9871"/>
          <a:stretch/>
        </p:blipFill>
        <p:spPr>
          <a:xfrm>
            <a:off x="7717217" y="1973262"/>
            <a:ext cx="1444752" cy="144270"/>
          </a:xfrm>
          <a:prstGeom prst="rect">
            <a:avLst/>
          </a:prstGeom>
        </p:spPr>
      </p:pic>
      <p:sp>
        <p:nvSpPr>
          <p:cNvPr id="30" name="Rectangle 29"/>
          <p:cNvSpPr/>
          <p:nvPr/>
        </p:nvSpPr>
        <p:spPr bwMode="ltGray">
          <a:xfrm>
            <a:off x="0" y="698808"/>
            <a:ext cx="7567140"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1" name="Rectangle 30"/>
          <p:cNvSpPr/>
          <p:nvPr/>
        </p:nvSpPr>
        <p:spPr>
          <a:xfrm>
            <a:off x="7710769" y="698808"/>
            <a:ext cx="1433231"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531639" y="842436"/>
            <a:ext cx="6896534" cy="1080938"/>
          </a:xfrm>
        </p:spPr>
        <p:txBody>
          <a:bodyPr/>
          <a:lstStyle/>
          <a:p>
            <a:r>
              <a:rPr lang="en-US"/>
              <a:t>Click to edit Master title style</a:t>
            </a:r>
            <a:endParaRPr lang="en-US" dirty="0"/>
          </a:p>
        </p:txBody>
      </p:sp>
      <p:sp>
        <p:nvSpPr>
          <p:cNvPr id="3" name="Content Placeholder 2"/>
          <p:cNvSpPr>
            <a:spLocks noGrp="1"/>
          </p:cNvSpPr>
          <p:nvPr>
            <p:ph idx="1"/>
          </p:nvPr>
        </p:nvSpPr>
        <p:spPr>
          <a:xfrm>
            <a:off x="533400" y="2336873"/>
            <a:ext cx="6887389" cy="3461257"/>
          </a:xfrm>
        </p:spPr>
        <p:txBody>
          <a:bodyPr/>
          <a:lstStyle>
            <a:lvl1pPr>
              <a:lnSpc>
                <a:spcPct val="100000"/>
              </a:lnSpc>
              <a:defRPr/>
            </a:lvl1pPr>
            <a:lvl2pPr>
              <a:lnSpc>
                <a:spcPct val="100000"/>
              </a:lnSpc>
              <a:defRPr/>
            </a:lvl2pPr>
            <a:lvl3pPr>
              <a:lnSpc>
                <a:spcPct val="100000"/>
              </a:lnSpc>
              <a:defRPr/>
            </a:lvl3pPr>
            <a:lvl4pPr>
              <a:lnSpc>
                <a:spcPct val="100000"/>
              </a:lnSpc>
              <a:defRPr/>
            </a:lvl4pPr>
            <a:lvl5pPr>
              <a:lnSpc>
                <a:spcPct val="100000"/>
              </a:lnSpc>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8" name="Picture 7">
            <a:extLst>
              <a:ext uri="{FF2B5EF4-FFF2-40B4-BE49-F238E27FC236}">
                <a16:creationId xmlns:a16="http://schemas.microsoft.com/office/drawing/2014/main" id="{8A5633A1-B38B-0246-969B-25EB67155D70}"/>
              </a:ext>
              <a:ext uri="{C183D7F6-B498-43B3-948B-1728B52AA6E4}">
                <adec:decorative xmlns:adec="http://schemas.microsoft.com/office/drawing/2017/decorative" val="1"/>
              </a:ext>
            </a:extLst>
          </p:cNvPr>
          <p:cNvPicPr>
            <a:picLocks noChangeAspect="1"/>
          </p:cNvPicPr>
          <p:nvPr/>
        </p:nvPicPr>
        <p:blipFill>
          <a:blip r:embed="rId4"/>
          <a:stretch>
            <a:fillRect/>
          </a:stretch>
        </p:blipFill>
        <p:spPr>
          <a:xfrm>
            <a:off x="7738856" y="707295"/>
            <a:ext cx="1377055" cy="1355870"/>
          </a:xfrm>
          <a:prstGeom prst="rect">
            <a:avLst/>
          </a:prstGeom>
        </p:spPr>
      </p:pic>
      <p:sp>
        <p:nvSpPr>
          <p:cNvPr id="10" name="Footer Placeholder 2">
            <a:extLst>
              <a:ext uri="{FF2B5EF4-FFF2-40B4-BE49-F238E27FC236}">
                <a16:creationId xmlns:a16="http://schemas.microsoft.com/office/drawing/2014/main" id="{4C4960D0-840C-C44F-8D36-6A4C826746EB}"/>
              </a:ext>
            </a:extLst>
          </p:cNvPr>
          <p:cNvSpPr>
            <a:spLocks noGrp="1"/>
          </p:cNvSpPr>
          <p:nvPr>
            <p:ph type="ftr" sz="quarter" idx="11"/>
          </p:nvPr>
        </p:nvSpPr>
        <p:spPr>
          <a:xfrm>
            <a:off x="533400" y="5820425"/>
            <a:ext cx="6894773" cy="825190"/>
          </a:xfrm>
        </p:spPr>
        <p:txBody>
          <a:bodyPr/>
          <a:lstStyle/>
          <a:p>
            <a:r>
              <a:rPr lang="en-US" dirty="0"/>
              <a:t>This material was produced under grant number SH05051SH8 from the Occupational Safety and Health Administration, U.S. Department of Labor. It does not necessarily reflect the views or policies of the U.S. Department of Labor, nor does mention of trade names, commercial products, or organizations imply endorsement by the U.S. Government. </a:t>
            </a:r>
          </a:p>
        </p:txBody>
      </p:sp>
      <p:sp>
        <p:nvSpPr>
          <p:cNvPr id="12" name="TextBox 11">
            <a:extLst>
              <a:ext uri="{FF2B5EF4-FFF2-40B4-BE49-F238E27FC236}">
                <a16:creationId xmlns:a16="http://schemas.microsoft.com/office/drawing/2014/main" id="{A425801C-D14E-5A4A-ADC8-68A2DE67174F}"/>
              </a:ext>
            </a:extLst>
          </p:cNvPr>
          <p:cNvSpPr txBox="1"/>
          <p:nvPr userDrawn="1"/>
        </p:nvSpPr>
        <p:spPr>
          <a:xfrm>
            <a:off x="8515599" y="135997"/>
            <a:ext cx="500741" cy="369332"/>
          </a:xfrm>
          <a:prstGeom prst="rect">
            <a:avLst/>
          </a:prstGeom>
          <a:noFill/>
        </p:spPr>
        <p:txBody>
          <a:bodyPr wrap="square" rtlCol="0">
            <a:spAutoFit/>
          </a:bodyPr>
          <a:lstStyle/>
          <a:p>
            <a:fld id="{4B4463A2-3353-D24F-A9D7-B7F3746C15EF}" type="slidenum">
              <a:rPr lang="en-US" baseline="0" smtClean="0">
                <a:latin typeface="+mj-lt"/>
              </a:rPr>
              <a:t>‹#›</a:t>
            </a:fld>
            <a:endParaRPr lang="en-US" baseline="0" dirty="0">
              <a:latin typeface="+mj-lt"/>
            </a:endParaRPr>
          </a:p>
        </p:txBody>
      </p:sp>
    </p:spTree>
    <p:extLst>
      <p:ext uri="{BB962C8B-B14F-4D97-AF65-F5344CB8AC3E}">
        <p14:creationId xmlns:p14="http://schemas.microsoft.com/office/powerpoint/2010/main" val="141081761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grpSp>
        <p:nvGrpSpPr>
          <p:cNvPr id="17" name="Group 16"/>
          <p:cNvGrpSpPr/>
          <p:nvPr/>
        </p:nvGrpSpPr>
        <p:grpSpPr>
          <a:xfrm>
            <a:off x="0" y="609600"/>
            <a:ext cx="9161969" cy="1677035"/>
            <a:chOff x="0" y="2895600"/>
            <a:chExt cx="9161969" cy="1677035"/>
          </a:xfrm>
        </p:grpSpPr>
        <p:pic>
          <p:nvPicPr>
            <p:cNvPr id="18" name="Picture 17" descr="HD-ShadowLong.png"/>
            <p:cNvPicPr>
              <a:picLocks noChangeAspect="1"/>
            </p:cNvPicPr>
            <p:nvPr/>
          </p:nvPicPr>
          <p:blipFill rotWithShape="1">
            <a:blip r:embed="rId2">
              <a:extLst>
                <a:ext uri="{28A0092B-C50C-407E-A947-70E740481C1C}">
                  <a14:useLocalDpi xmlns:a14="http://schemas.microsoft.com/office/drawing/2010/main"/>
                </a:ext>
              </a:extLst>
            </a:blip>
            <a:srcRect l="26982" r="-217"/>
            <a:stretch/>
          </p:blipFill>
          <p:spPr>
            <a:xfrm>
              <a:off x="0" y="4251471"/>
              <a:ext cx="7644384" cy="321164"/>
            </a:xfrm>
            <a:prstGeom prst="rect">
              <a:avLst/>
            </a:prstGeom>
          </p:spPr>
        </p:pic>
        <p:pic>
          <p:nvPicPr>
            <p:cNvPr id="19" name="Picture 18" descr="HD-ShadowShort.png"/>
            <p:cNvPicPr>
              <a:picLocks noChangeAspect="1"/>
            </p:cNvPicPr>
            <p:nvPr/>
          </p:nvPicPr>
          <p:blipFill rotWithShape="1">
            <a:blip r:embed="rId3">
              <a:extLst>
                <a:ext uri="{28A0092B-C50C-407E-A947-70E740481C1C}">
                  <a14:useLocalDpi xmlns:a14="http://schemas.microsoft.com/office/drawing/2010/main"/>
                </a:ext>
              </a:extLst>
            </a:blip>
            <a:srcRect r="9871"/>
            <a:stretch/>
          </p:blipFill>
          <p:spPr>
            <a:xfrm>
              <a:off x="7717217" y="4259262"/>
              <a:ext cx="1444752" cy="144270"/>
            </a:xfrm>
            <a:prstGeom prst="rect">
              <a:avLst/>
            </a:prstGeom>
          </p:spPr>
        </p:pic>
        <p:sp>
          <p:nvSpPr>
            <p:cNvPr id="20" name="Rectangle 19"/>
            <p:cNvSpPr/>
            <p:nvPr/>
          </p:nvSpPr>
          <p:spPr bwMode="ltGray">
            <a:xfrm>
              <a:off x="0" y="2895600"/>
              <a:ext cx="7567140"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1" name="Rectangle 20"/>
            <p:cNvSpPr/>
            <p:nvPr/>
          </p:nvSpPr>
          <p:spPr>
            <a:xfrm>
              <a:off x="7710769" y="2895600"/>
              <a:ext cx="1433231"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1216634" y="753228"/>
            <a:ext cx="3924078" cy="1080938"/>
          </a:xfrm>
        </p:spPr>
        <p:txBody>
          <a:bodyPr/>
          <a:lstStyle/>
          <a:p>
            <a:r>
              <a:rPr lang="en-US" dirty="0"/>
              <a:t>Click to edit Master title style</a:t>
            </a:r>
          </a:p>
        </p:txBody>
      </p:sp>
      <p:sp>
        <p:nvSpPr>
          <p:cNvPr id="3" name="Content Placeholder 2"/>
          <p:cNvSpPr>
            <a:spLocks noGrp="1"/>
          </p:cNvSpPr>
          <p:nvPr>
            <p:ph sz="half" idx="1"/>
          </p:nvPr>
        </p:nvSpPr>
        <p:spPr>
          <a:xfrm>
            <a:off x="533400" y="2076765"/>
            <a:ext cx="4473498" cy="3568635"/>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13" name="Picture 12">
            <a:extLst>
              <a:ext uri="{FF2B5EF4-FFF2-40B4-BE49-F238E27FC236}">
                <a16:creationId xmlns:a16="http://schemas.microsoft.com/office/drawing/2014/main" id="{1A90A51A-1126-7E4F-AAAC-6346D8140F8A}"/>
              </a:ext>
              <a:ext uri="{C183D7F6-B498-43B3-948B-1728B52AA6E4}">
                <adec:decorative xmlns:adec="http://schemas.microsoft.com/office/drawing/2017/decorative" val="1"/>
              </a:ext>
            </a:extLst>
          </p:cNvPr>
          <p:cNvPicPr>
            <a:picLocks noChangeAspect="1"/>
          </p:cNvPicPr>
          <p:nvPr userDrawn="1"/>
        </p:nvPicPr>
        <p:blipFill>
          <a:blip r:embed="rId4"/>
          <a:stretch>
            <a:fillRect/>
          </a:stretch>
        </p:blipFill>
        <p:spPr>
          <a:xfrm>
            <a:off x="7738856" y="618087"/>
            <a:ext cx="1377055" cy="1355870"/>
          </a:xfrm>
          <a:prstGeom prst="rect">
            <a:avLst/>
          </a:prstGeom>
        </p:spPr>
      </p:pic>
      <p:sp>
        <p:nvSpPr>
          <p:cNvPr id="14" name="Footer Placeholder 2">
            <a:extLst>
              <a:ext uri="{FF2B5EF4-FFF2-40B4-BE49-F238E27FC236}">
                <a16:creationId xmlns:a16="http://schemas.microsoft.com/office/drawing/2014/main" id="{02356CED-8AD8-B949-9B4E-36D992EDAEA0}"/>
              </a:ext>
            </a:extLst>
          </p:cNvPr>
          <p:cNvSpPr>
            <a:spLocks noGrp="1"/>
          </p:cNvSpPr>
          <p:nvPr>
            <p:ph type="ftr" sz="quarter" idx="11"/>
          </p:nvPr>
        </p:nvSpPr>
        <p:spPr>
          <a:xfrm>
            <a:off x="533401" y="5842727"/>
            <a:ext cx="4473498" cy="825190"/>
          </a:xfrm>
        </p:spPr>
        <p:txBody>
          <a:bodyPr/>
          <a:lstStyle/>
          <a:p>
            <a:pPr algn="ctr"/>
            <a:r>
              <a:rPr lang="en-US" dirty="0"/>
              <a:t>This material was produced under grant number SH05051SH8 from the Occupational Safety and Health Administration, U.S. Department of Labor. It does not necessarily reflect the views or policies of the U.S. Department of Labor, nor does mention of trade names, commercial products, or organizations imply endorsement by the U.S. Government. </a:t>
            </a:r>
          </a:p>
        </p:txBody>
      </p:sp>
      <p:pic>
        <p:nvPicPr>
          <p:cNvPr id="16" name="Picture 15">
            <a:extLst>
              <a:ext uri="{FF2B5EF4-FFF2-40B4-BE49-F238E27FC236}">
                <a16:creationId xmlns:a16="http://schemas.microsoft.com/office/drawing/2014/main" id="{2C5270F4-A379-AC4A-AC4A-73DE06E62F71}"/>
              </a:ext>
              <a:ext uri="{C183D7F6-B498-43B3-948B-1728B52AA6E4}">
                <adec:decorative xmlns:adec="http://schemas.microsoft.com/office/drawing/2017/decorative" val="1"/>
              </a:ext>
            </a:extLst>
          </p:cNvPr>
          <p:cNvPicPr>
            <a:picLocks noChangeAspect="1"/>
          </p:cNvPicPr>
          <p:nvPr userDrawn="1"/>
        </p:nvPicPr>
        <p:blipFill>
          <a:blip r:embed="rId5"/>
          <a:stretch>
            <a:fillRect/>
          </a:stretch>
        </p:blipFill>
        <p:spPr>
          <a:xfrm>
            <a:off x="28089" y="708567"/>
            <a:ext cx="1188545" cy="1170260"/>
          </a:xfrm>
          <a:prstGeom prst="rect">
            <a:avLst/>
          </a:prstGeom>
        </p:spPr>
      </p:pic>
      <p:sp>
        <p:nvSpPr>
          <p:cNvPr id="6" name="Picture Placeholder 5">
            <a:extLst>
              <a:ext uri="{FF2B5EF4-FFF2-40B4-BE49-F238E27FC236}">
                <a16:creationId xmlns:a16="http://schemas.microsoft.com/office/drawing/2014/main" id="{59A8E482-D55A-7742-AB80-67D24CB56896}"/>
              </a:ext>
            </a:extLst>
          </p:cNvPr>
          <p:cNvSpPr>
            <a:spLocks noGrp="1"/>
          </p:cNvSpPr>
          <p:nvPr>
            <p:ph type="pic" sz="quarter" idx="12"/>
          </p:nvPr>
        </p:nvSpPr>
        <p:spPr>
          <a:xfrm>
            <a:off x="5162351" y="3264229"/>
            <a:ext cx="1801340" cy="2955653"/>
          </a:xfrm>
        </p:spPr>
        <p:txBody>
          <a:bodyPr/>
          <a:lstStyle/>
          <a:p>
            <a:endParaRPr lang="en-US" dirty="0"/>
          </a:p>
        </p:txBody>
      </p:sp>
      <p:sp>
        <p:nvSpPr>
          <p:cNvPr id="9" name="Picture Placeholder 8">
            <a:extLst>
              <a:ext uri="{FF2B5EF4-FFF2-40B4-BE49-F238E27FC236}">
                <a16:creationId xmlns:a16="http://schemas.microsoft.com/office/drawing/2014/main" id="{99ECDDCA-5F6E-A34F-B4DC-632420E64609}"/>
              </a:ext>
            </a:extLst>
          </p:cNvPr>
          <p:cNvSpPr>
            <a:spLocks noGrp="1"/>
          </p:cNvSpPr>
          <p:nvPr>
            <p:ph type="pic" sz="quarter" idx="13"/>
          </p:nvPr>
        </p:nvSpPr>
        <p:spPr>
          <a:xfrm>
            <a:off x="7337270" y="3216615"/>
            <a:ext cx="1639462" cy="2626112"/>
          </a:xfrm>
        </p:spPr>
        <p:txBody>
          <a:bodyPr/>
          <a:lstStyle/>
          <a:p>
            <a:endParaRPr lang="en-US" dirty="0"/>
          </a:p>
        </p:txBody>
      </p:sp>
      <p:sp>
        <p:nvSpPr>
          <p:cNvPr id="15" name="TextBox 14">
            <a:extLst>
              <a:ext uri="{FF2B5EF4-FFF2-40B4-BE49-F238E27FC236}">
                <a16:creationId xmlns:a16="http://schemas.microsoft.com/office/drawing/2014/main" id="{029B0BD7-D559-2B48-814B-3D25A6914C0B}"/>
              </a:ext>
            </a:extLst>
          </p:cNvPr>
          <p:cNvSpPr txBox="1"/>
          <p:nvPr userDrawn="1"/>
        </p:nvSpPr>
        <p:spPr>
          <a:xfrm>
            <a:off x="8570033" y="125112"/>
            <a:ext cx="500741" cy="369332"/>
          </a:xfrm>
          <a:prstGeom prst="rect">
            <a:avLst/>
          </a:prstGeom>
          <a:noFill/>
        </p:spPr>
        <p:txBody>
          <a:bodyPr wrap="square" rtlCol="0">
            <a:spAutoFit/>
          </a:bodyPr>
          <a:lstStyle/>
          <a:p>
            <a:fld id="{4B4463A2-3353-D24F-A9D7-B7F3746C15EF}" type="slidenum">
              <a:rPr lang="en-US" baseline="0" smtClean="0">
                <a:latin typeface="+mj-lt"/>
              </a:rPr>
              <a:t>‹#›</a:t>
            </a:fld>
            <a:endParaRPr lang="en-US" baseline="0" dirty="0">
              <a:latin typeface="+mj-lt"/>
            </a:endParaRPr>
          </a:p>
        </p:txBody>
      </p:sp>
    </p:spTree>
    <p:extLst>
      <p:ext uri="{BB962C8B-B14F-4D97-AF65-F5344CB8AC3E}">
        <p14:creationId xmlns:p14="http://schemas.microsoft.com/office/powerpoint/2010/main" val="328123495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grpSp>
        <p:nvGrpSpPr>
          <p:cNvPr id="15" name="Group 14"/>
          <p:cNvGrpSpPr/>
          <p:nvPr userDrawn="1"/>
        </p:nvGrpSpPr>
        <p:grpSpPr>
          <a:xfrm>
            <a:off x="0" y="609600"/>
            <a:ext cx="9161969" cy="1677035"/>
            <a:chOff x="0" y="2895600"/>
            <a:chExt cx="9161969" cy="1677035"/>
          </a:xfrm>
        </p:grpSpPr>
        <p:pic>
          <p:nvPicPr>
            <p:cNvPr id="16" name="Picture 15" descr="HD-ShadowLong.png"/>
            <p:cNvPicPr>
              <a:picLocks noChangeAspect="1"/>
            </p:cNvPicPr>
            <p:nvPr/>
          </p:nvPicPr>
          <p:blipFill rotWithShape="1">
            <a:blip r:embed="rId2">
              <a:extLst>
                <a:ext uri="{28A0092B-C50C-407E-A947-70E740481C1C}">
                  <a14:useLocalDpi xmlns:a14="http://schemas.microsoft.com/office/drawing/2010/main"/>
                </a:ext>
              </a:extLst>
            </a:blip>
            <a:srcRect l="26982" r="-217"/>
            <a:stretch/>
          </p:blipFill>
          <p:spPr>
            <a:xfrm>
              <a:off x="0" y="4251471"/>
              <a:ext cx="7644384" cy="321164"/>
            </a:xfrm>
            <a:prstGeom prst="rect">
              <a:avLst/>
            </a:prstGeom>
          </p:spPr>
        </p:pic>
        <p:pic>
          <p:nvPicPr>
            <p:cNvPr id="17" name="Picture 16" descr="HD-ShadowShort.png"/>
            <p:cNvPicPr>
              <a:picLocks noChangeAspect="1"/>
            </p:cNvPicPr>
            <p:nvPr/>
          </p:nvPicPr>
          <p:blipFill rotWithShape="1">
            <a:blip r:embed="rId3">
              <a:extLst>
                <a:ext uri="{28A0092B-C50C-407E-A947-70E740481C1C}">
                  <a14:useLocalDpi xmlns:a14="http://schemas.microsoft.com/office/drawing/2010/main"/>
                </a:ext>
              </a:extLst>
            </a:blip>
            <a:srcRect r="9871"/>
            <a:stretch/>
          </p:blipFill>
          <p:spPr>
            <a:xfrm>
              <a:off x="7717217" y="4259262"/>
              <a:ext cx="1444752" cy="144270"/>
            </a:xfrm>
            <a:prstGeom prst="rect">
              <a:avLst/>
            </a:prstGeom>
          </p:spPr>
        </p:pic>
        <p:sp>
          <p:nvSpPr>
            <p:cNvPr id="18" name="Rectangle 17"/>
            <p:cNvSpPr/>
            <p:nvPr/>
          </p:nvSpPr>
          <p:spPr bwMode="ltGray">
            <a:xfrm>
              <a:off x="0" y="2895600"/>
              <a:ext cx="7567140"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 name="Rectangle 18"/>
            <p:cNvSpPr/>
            <p:nvPr/>
          </p:nvSpPr>
          <p:spPr>
            <a:xfrm>
              <a:off x="7710769" y="2895600"/>
              <a:ext cx="1433231"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p:txBody>
          <a:bodyPr/>
          <a:lstStyle/>
          <a:p>
            <a:r>
              <a:rPr lang="en-US"/>
              <a:t>Click to edit Master title style</a:t>
            </a:r>
            <a:endParaRPr lang="en-US" dirty="0"/>
          </a:p>
        </p:txBody>
      </p:sp>
      <p:sp>
        <p:nvSpPr>
          <p:cNvPr id="11" name="Footer Placeholder 2">
            <a:extLst>
              <a:ext uri="{FF2B5EF4-FFF2-40B4-BE49-F238E27FC236}">
                <a16:creationId xmlns:a16="http://schemas.microsoft.com/office/drawing/2014/main" id="{F59582D4-EEF6-A745-B710-8803C0225D25}"/>
              </a:ext>
            </a:extLst>
          </p:cNvPr>
          <p:cNvSpPr>
            <a:spLocks noGrp="1"/>
          </p:cNvSpPr>
          <p:nvPr>
            <p:ph type="ftr" sz="quarter" idx="11"/>
          </p:nvPr>
        </p:nvSpPr>
        <p:spPr>
          <a:xfrm>
            <a:off x="533400" y="5820425"/>
            <a:ext cx="6894773" cy="825190"/>
          </a:xfrm>
        </p:spPr>
        <p:txBody>
          <a:bodyPr/>
          <a:lstStyle/>
          <a:p>
            <a:r>
              <a:rPr lang="en-US" dirty="0"/>
              <a:t>This material was produced under grant number SH05051SH8 from the Occupational Safety and Health Administration, U.S. Department of Labor. It does not necessarily reflect the views or policies of the U.S. Department of Labor, nor does mention of trade names, commercial products, or organizations imply endorsement by the U.S. Government. </a:t>
            </a:r>
          </a:p>
        </p:txBody>
      </p:sp>
      <p:pic>
        <p:nvPicPr>
          <p:cNvPr id="13" name="Picture 12">
            <a:extLst>
              <a:ext uri="{FF2B5EF4-FFF2-40B4-BE49-F238E27FC236}">
                <a16:creationId xmlns:a16="http://schemas.microsoft.com/office/drawing/2014/main" id="{A9129375-5BD5-AD44-81C6-31CEC0DD0251}"/>
              </a:ext>
              <a:ext uri="{C183D7F6-B498-43B3-948B-1728B52AA6E4}">
                <adec:decorative xmlns:adec="http://schemas.microsoft.com/office/drawing/2017/decorative" val="1"/>
              </a:ext>
            </a:extLst>
          </p:cNvPr>
          <p:cNvPicPr>
            <a:picLocks noChangeAspect="1"/>
          </p:cNvPicPr>
          <p:nvPr userDrawn="1"/>
        </p:nvPicPr>
        <p:blipFill>
          <a:blip r:embed="rId4"/>
          <a:stretch>
            <a:fillRect/>
          </a:stretch>
        </p:blipFill>
        <p:spPr>
          <a:xfrm>
            <a:off x="7738856" y="618087"/>
            <a:ext cx="1377055" cy="1355870"/>
          </a:xfrm>
          <a:prstGeom prst="rect">
            <a:avLst/>
          </a:prstGeom>
        </p:spPr>
      </p:pic>
      <p:sp>
        <p:nvSpPr>
          <p:cNvPr id="14" name="TextBox 13">
            <a:extLst>
              <a:ext uri="{FF2B5EF4-FFF2-40B4-BE49-F238E27FC236}">
                <a16:creationId xmlns:a16="http://schemas.microsoft.com/office/drawing/2014/main" id="{3A9E95C6-9C1F-0142-B247-9F2247E7BBC8}"/>
              </a:ext>
            </a:extLst>
          </p:cNvPr>
          <p:cNvSpPr txBox="1"/>
          <p:nvPr userDrawn="1"/>
        </p:nvSpPr>
        <p:spPr>
          <a:xfrm>
            <a:off x="8515604" y="125110"/>
            <a:ext cx="500741" cy="369332"/>
          </a:xfrm>
          <a:prstGeom prst="rect">
            <a:avLst/>
          </a:prstGeom>
          <a:noFill/>
        </p:spPr>
        <p:txBody>
          <a:bodyPr wrap="square" rtlCol="0">
            <a:spAutoFit/>
          </a:bodyPr>
          <a:lstStyle/>
          <a:p>
            <a:fld id="{4B4463A2-3353-D24F-A9D7-B7F3746C15EF}" type="slidenum">
              <a:rPr lang="en-US" baseline="0" smtClean="0">
                <a:latin typeface="+mj-lt"/>
              </a:rPr>
              <a:t>‹#›</a:t>
            </a:fld>
            <a:endParaRPr lang="en-US" baseline="0" dirty="0">
              <a:latin typeface="+mj-lt"/>
            </a:endParaRPr>
          </a:p>
        </p:txBody>
      </p:sp>
    </p:spTree>
    <p:extLst>
      <p:ext uri="{BB962C8B-B14F-4D97-AF65-F5344CB8AC3E}">
        <p14:creationId xmlns:p14="http://schemas.microsoft.com/office/powerpoint/2010/main" val="355417006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12" name="Picture 11" descr="HD-ShadowShort.png"/>
          <p:cNvPicPr>
            <a:picLocks noChangeAspect="1"/>
          </p:cNvPicPr>
          <p:nvPr/>
        </p:nvPicPr>
        <p:blipFill rotWithShape="1">
          <a:blip r:embed="rId2">
            <a:extLst>
              <a:ext uri="{28A0092B-C50C-407E-A947-70E740481C1C}">
                <a14:useLocalDpi xmlns:a14="http://schemas.microsoft.com/office/drawing/2010/main"/>
              </a:ext>
            </a:extLst>
          </a:blip>
          <a:srcRect r="9871"/>
          <a:stretch/>
        </p:blipFill>
        <p:spPr>
          <a:xfrm>
            <a:off x="7717217" y="1973262"/>
            <a:ext cx="1444752" cy="144270"/>
          </a:xfrm>
          <a:prstGeom prst="rect">
            <a:avLst/>
          </a:prstGeom>
        </p:spPr>
      </p:pic>
      <p:sp>
        <p:nvSpPr>
          <p:cNvPr id="14" name="Rectangle 13"/>
          <p:cNvSpPr/>
          <p:nvPr/>
        </p:nvSpPr>
        <p:spPr>
          <a:xfrm>
            <a:off x="7710769" y="609600"/>
            <a:ext cx="1433231"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pic>
        <p:nvPicPr>
          <p:cNvPr id="7" name="Picture 6">
            <a:extLst>
              <a:ext uri="{FF2B5EF4-FFF2-40B4-BE49-F238E27FC236}">
                <a16:creationId xmlns:a16="http://schemas.microsoft.com/office/drawing/2014/main" id="{A00E2122-F0B0-D74F-98D6-BFC5A80AD806}"/>
              </a:ext>
              <a:ext uri="{C183D7F6-B498-43B3-948B-1728B52AA6E4}">
                <adec:decorative xmlns:adec="http://schemas.microsoft.com/office/drawing/2017/decorative" val="1"/>
              </a:ext>
            </a:extLst>
          </p:cNvPr>
          <p:cNvPicPr>
            <a:picLocks noChangeAspect="1"/>
          </p:cNvPicPr>
          <p:nvPr userDrawn="1"/>
        </p:nvPicPr>
        <p:blipFill>
          <a:blip r:embed="rId3"/>
          <a:stretch>
            <a:fillRect/>
          </a:stretch>
        </p:blipFill>
        <p:spPr>
          <a:xfrm>
            <a:off x="7738856" y="618087"/>
            <a:ext cx="1377055" cy="1355870"/>
          </a:xfrm>
          <a:prstGeom prst="rect">
            <a:avLst/>
          </a:prstGeom>
        </p:spPr>
      </p:pic>
      <p:sp>
        <p:nvSpPr>
          <p:cNvPr id="8" name="Footer Placeholder 2">
            <a:extLst>
              <a:ext uri="{FF2B5EF4-FFF2-40B4-BE49-F238E27FC236}">
                <a16:creationId xmlns:a16="http://schemas.microsoft.com/office/drawing/2014/main" id="{42A9B82A-2C9F-A841-AA0C-2CB66120B5BD}"/>
              </a:ext>
            </a:extLst>
          </p:cNvPr>
          <p:cNvSpPr>
            <a:spLocks noGrp="1"/>
          </p:cNvSpPr>
          <p:nvPr>
            <p:ph type="ftr" sz="quarter" idx="11"/>
          </p:nvPr>
        </p:nvSpPr>
        <p:spPr>
          <a:xfrm>
            <a:off x="533400" y="5820425"/>
            <a:ext cx="6894773" cy="825190"/>
          </a:xfrm>
        </p:spPr>
        <p:txBody>
          <a:bodyPr/>
          <a:lstStyle/>
          <a:p>
            <a:r>
              <a:rPr lang="en-US" dirty="0"/>
              <a:t>This material was produced under grant number SH05051SH8 from the Occupational Safety and Health Administration, U.S. Department of Labor. It does not necessarily reflect the views or policies of the U.S. Department of Labor, nor does mention of trade names, commercial products, or organizations imply endorsement by the U.S. Government. </a:t>
            </a:r>
          </a:p>
        </p:txBody>
      </p:sp>
      <p:sp>
        <p:nvSpPr>
          <p:cNvPr id="10" name="TextBox 9">
            <a:extLst>
              <a:ext uri="{FF2B5EF4-FFF2-40B4-BE49-F238E27FC236}">
                <a16:creationId xmlns:a16="http://schemas.microsoft.com/office/drawing/2014/main" id="{0599D906-6DDC-E741-828C-62BBCFBEA51F}"/>
              </a:ext>
            </a:extLst>
          </p:cNvPr>
          <p:cNvSpPr txBox="1"/>
          <p:nvPr userDrawn="1"/>
        </p:nvSpPr>
        <p:spPr>
          <a:xfrm>
            <a:off x="8504718" y="135997"/>
            <a:ext cx="500741" cy="369332"/>
          </a:xfrm>
          <a:prstGeom prst="rect">
            <a:avLst/>
          </a:prstGeom>
          <a:noFill/>
        </p:spPr>
        <p:txBody>
          <a:bodyPr wrap="square" rtlCol="0">
            <a:spAutoFit/>
          </a:bodyPr>
          <a:lstStyle/>
          <a:p>
            <a:fld id="{4B4463A2-3353-D24F-A9D7-B7F3746C15EF}" type="slidenum">
              <a:rPr lang="en-US" baseline="0" smtClean="0">
                <a:latin typeface="+mj-lt"/>
              </a:rPr>
              <a:t>‹#›</a:t>
            </a:fld>
            <a:endParaRPr lang="en-US" baseline="0" dirty="0">
              <a:latin typeface="+mj-lt"/>
            </a:endParaRPr>
          </a:p>
        </p:txBody>
      </p:sp>
    </p:spTree>
    <p:extLst>
      <p:ext uri="{BB962C8B-B14F-4D97-AF65-F5344CB8AC3E}">
        <p14:creationId xmlns:p14="http://schemas.microsoft.com/office/powerpoint/2010/main" val="75789894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ntent with Caption">
    <p:bg>
      <p:bgPr>
        <a:solidFill>
          <a:schemeClr val="tx1"/>
        </a:solidFill>
        <a:effectLst/>
      </p:bgPr>
    </p:bg>
    <p:spTree>
      <p:nvGrpSpPr>
        <p:cNvPr id="1" name=""/>
        <p:cNvGrpSpPr/>
        <p:nvPr/>
      </p:nvGrpSpPr>
      <p:grpSpPr>
        <a:xfrm>
          <a:off x="0" y="0"/>
          <a:ext cx="0" cy="0"/>
          <a:chOff x="0" y="0"/>
          <a:chExt cx="0" cy="0"/>
        </a:xfrm>
      </p:grpSpPr>
      <p:sp>
        <p:nvSpPr>
          <p:cNvPr id="20" name="Rectangle 19"/>
          <p:cNvSpPr/>
          <p:nvPr/>
        </p:nvSpPr>
        <p:spPr bwMode="ltGray">
          <a:xfrm>
            <a:off x="0" y="858327"/>
            <a:ext cx="7567140" cy="871004"/>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dirty="0"/>
          </a:p>
        </p:txBody>
      </p:sp>
      <p:sp>
        <p:nvSpPr>
          <p:cNvPr id="21" name="Rectangle 20"/>
          <p:cNvSpPr/>
          <p:nvPr userDrawn="1"/>
        </p:nvSpPr>
        <p:spPr>
          <a:xfrm>
            <a:off x="7567140" y="858327"/>
            <a:ext cx="1576859" cy="87100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dirty="0"/>
          </a:p>
        </p:txBody>
      </p:sp>
      <p:sp>
        <p:nvSpPr>
          <p:cNvPr id="2" name="Title 1"/>
          <p:cNvSpPr>
            <a:spLocks noGrp="1"/>
          </p:cNvSpPr>
          <p:nvPr userDrawn="1">
            <p:ph type="title"/>
          </p:nvPr>
        </p:nvSpPr>
        <p:spPr>
          <a:xfrm>
            <a:off x="531638" y="1031960"/>
            <a:ext cx="3140612" cy="549635"/>
          </a:xfrm>
        </p:spPr>
        <p:txBody>
          <a:bodyPr anchor="ctr">
            <a:normAutofit/>
          </a:bodyPr>
          <a:lstStyle>
            <a:lvl1pPr>
              <a:defRPr sz="3000" baseline="0"/>
            </a:lvl1pPr>
          </a:lstStyle>
          <a:p>
            <a:endParaRPr lang="en-US" dirty="0"/>
          </a:p>
        </p:txBody>
      </p:sp>
      <p:sp>
        <p:nvSpPr>
          <p:cNvPr id="3" name="Content Placeholder 2"/>
          <p:cNvSpPr>
            <a:spLocks noGrp="1"/>
          </p:cNvSpPr>
          <p:nvPr userDrawn="1">
            <p:ph idx="1"/>
          </p:nvPr>
        </p:nvSpPr>
        <p:spPr>
          <a:xfrm>
            <a:off x="531639" y="1956750"/>
            <a:ext cx="8091054" cy="3647964"/>
          </a:xfrm>
        </p:spPr>
        <p:txBody>
          <a:bodyPr/>
          <a:lstStyle>
            <a:lvl1pPr>
              <a:defRPr baseline="0">
                <a:solidFill>
                  <a:schemeClr val="bg1"/>
                </a:solidFill>
              </a:defRPr>
            </a:lvl1pPr>
            <a:lvl2pPr>
              <a:defRPr baseline="0">
                <a:solidFill>
                  <a:schemeClr val="bg1"/>
                </a:solidFill>
              </a:defRPr>
            </a:lvl2pPr>
            <a:lvl3pPr>
              <a:defRPr baseline="0">
                <a:solidFill>
                  <a:schemeClr val="bg1"/>
                </a:solidFill>
              </a:defRPr>
            </a:lvl3pPr>
            <a:lvl4pPr>
              <a:defRPr baseline="0">
                <a:solidFill>
                  <a:schemeClr val="bg1"/>
                </a:solidFill>
              </a:defRPr>
            </a:lvl4pPr>
            <a:lvl5pPr>
              <a:defRPr baseline="0">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13" name="Picture 12">
            <a:extLst>
              <a:ext uri="{FF2B5EF4-FFF2-40B4-BE49-F238E27FC236}">
                <a16:creationId xmlns:a16="http://schemas.microsoft.com/office/drawing/2014/main" id="{D90D160F-8F7B-5B43-82CA-7CCD6759792E}"/>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7910659" y="886251"/>
            <a:ext cx="865290" cy="851978"/>
          </a:xfrm>
          <a:prstGeom prst="rect">
            <a:avLst/>
          </a:prstGeom>
        </p:spPr>
      </p:pic>
      <p:sp>
        <p:nvSpPr>
          <p:cNvPr id="14" name="Footer Placeholder 4">
            <a:extLst>
              <a:ext uri="{FF2B5EF4-FFF2-40B4-BE49-F238E27FC236}">
                <a16:creationId xmlns:a16="http://schemas.microsoft.com/office/drawing/2014/main" id="{03ACA377-634C-4145-8701-878015729605}"/>
              </a:ext>
            </a:extLst>
          </p:cNvPr>
          <p:cNvSpPr>
            <a:spLocks noGrp="1"/>
          </p:cNvSpPr>
          <p:nvPr userDrawn="1">
            <p:ph type="ftr" sz="quarter" idx="11"/>
          </p:nvPr>
        </p:nvSpPr>
        <p:spPr>
          <a:xfrm>
            <a:off x="533401" y="5885744"/>
            <a:ext cx="8091054" cy="645957"/>
          </a:xfrm>
        </p:spPr>
        <p:txBody>
          <a:bodyPr/>
          <a:lstStyle>
            <a:lvl1pPr algn="ctr">
              <a:defRPr baseline="0">
                <a:solidFill>
                  <a:schemeClr val="bg1"/>
                </a:solidFill>
              </a:defRPr>
            </a:lvl1pPr>
          </a:lstStyle>
          <a:p>
            <a:r>
              <a:rPr lang="en-US" i="1" dirty="0"/>
              <a:t>This material was produced under grant number SH05051SH8 from the Occupational Safety and Health Administration, U.S. Department of Labor. It does not necessarily reflect the views or policies of the U.S. Department of Labor, nor does mention of trade names, commercial products, or organizations imply endorsement by the U.S. Government.</a:t>
            </a:r>
            <a:endParaRPr lang="en-US" dirty="0"/>
          </a:p>
          <a:p>
            <a:endParaRPr lang="en-US" dirty="0"/>
          </a:p>
        </p:txBody>
      </p:sp>
      <p:sp>
        <p:nvSpPr>
          <p:cNvPr id="10" name="Title 1">
            <a:extLst>
              <a:ext uri="{FF2B5EF4-FFF2-40B4-BE49-F238E27FC236}">
                <a16:creationId xmlns:a16="http://schemas.microsoft.com/office/drawing/2014/main" id="{94752C11-ECC0-ED45-A304-ED9DB7D78D6E}"/>
              </a:ext>
            </a:extLst>
          </p:cNvPr>
          <p:cNvSpPr txBox="1">
            <a:spLocks/>
          </p:cNvSpPr>
          <p:nvPr userDrawn="1"/>
        </p:nvSpPr>
        <p:spPr>
          <a:xfrm>
            <a:off x="3822327" y="1048654"/>
            <a:ext cx="3770198" cy="549635"/>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600" kern="1200">
                <a:solidFill>
                  <a:schemeClr val="tx1"/>
                </a:solidFill>
                <a:latin typeface="+mj-lt"/>
                <a:ea typeface="+mj-ea"/>
                <a:cs typeface="+mj-cs"/>
              </a:defRPr>
            </a:lvl1pPr>
          </a:lstStyle>
          <a:p>
            <a:endParaRPr lang="en-US" sz="3200" baseline="0" dirty="0"/>
          </a:p>
        </p:txBody>
      </p:sp>
      <p:sp>
        <p:nvSpPr>
          <p:cNvPr id="9" name="TextBox 8">
            <a:extLst>
              <a:ext uri="{FF2B5EF4-FFF2-40B4-BE49-F238E27FC236}">
                <a16:creationId xmlns:a16="http://schemas.microsoft.com/office/drawing/2014/main" id="{744B9D3A-578A-2B47-8F68-A1C6C7088A95}"/>
              </a:ext>
            </a:extLst>
          </p:cNvPr>
          <p:cNvSpPr txBox="1"/>
          <p:nvPr userDrawn="1"/>
        </p:nvSpPr>
        <p:spPr>
          <a:xfrm>
            <a:off x="8526491" y="114221"/>
            <a:ext cx="500741" cy="369332"/>
          </a:xfrm>
          <a:prstGeom prst="rect">
            <a:avLst/>
          </a:prstGeom>
          <a:noFill/>
        </p:spPr>
        <p:txBody>
          <a:bodyPr wrap="square" rtlCol="0">
            <a:spAutoFit/>
          </a:bodyPr>
          <a:lstStyle/>
          <a:p>
            <a:fld id="{4B4463A2-3353-D24F-A9D7-B7F3746C15EF}" type="slidenum">
              <a:rPr lang="en-US" baseline="0" smtClean="0">
                <a:solidFill>
                  <a:schemeClr val="bg1"/>
                </a:solidFill>
                <a:latin typeface="+mj-lt"/>
              </a:rPr>
              <a:t>‹#›</a:t>
            </a:fld>
            <a:endParaRPr lang="en-US" baseline="0" dirty="0">
              <a:solidFill>
                <a:schemeClr val="bg1"/>
              </a:solidFill>
              <a:latin typeface="+mj-lt"/>
            </a:endParaRPr>
          </a:p>
        </p:txBody>
      </p:sp>
    </p:spTree>
    <p:extLst>
      <p:ext uri="{BB962C8B-B14F-4D97-AF65-F5344CB8AC3E}">
        <p14:creationId xmlns:p14="http://schemas.microsoft.com/office/powerpoint/2010/main" val="398320834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grpSp>
        <p:nvGrpSpPr>
          <p:cNvPr id="17" name="Group 16"/>
          <p:cNvGrpSpPr/>
          <p:nvPr/>
        </p:nvGrpSpPr>
        <p:grpSpPr>
          <a:xfrm>
            <a:off x="0" y="609600"/>
            <a:ext cx="9161969" cy="1677035"/>
            <a:chOff x="0" y="2895600"/>
            <a:chExt cx="9161969" cy="1677035"/>
          </a:xfrm>
        </p:grpSpPr>
        <p:pic>
          <p:nvPicPr>
            <p:cNvPr id="18" name="Picture 17" descr="HD-ShadowLong.png"/>
            <p:cNvPicPr>
              <a:picLocks noChangeAspect="1"/>
            </p:cNvPicPr>
            <p:nvPr/>
          </p:nvPicPr>
          <p:blipFill rotWithShape="1">
            <a:blip r:embed="rId2">
              <a:extLst>
                <a:ext uri="{28A0092B-C50C-407E-A947-70E740481C1C}">
                  <a14:useLocalDpi xmlns:a14="http://schemas.microsoft.com/office/drawing/2010/main"/>
                </a:ext>
              </a:extLst>
            </a:blip>
            <a:srcRect l="26982" r="-217"/>
            <a:stretch/>
          </p:blipFill>
          <p:spPr>
            <a:xfrm>
              <a:off x="0" y="4251471"/>
              <a:ext cx="7644384" cy="321164"/>
            </a:xfrm>
            <a:prstGeom prst="rect">
              <a:avLst/>
            </a:prstGeom>
          </p:spPr>
        </p:pic>
        <p:pic>
          <p:nvPicPr>
            <p:cNvPr id="19" name="Picture 18" descr="HD-ShadowShort.png"/>
            <p:cNvPicPr>
              <a:picLocks noChangeAspect="1"/>
            </p:cNvPicPr>
            <p:nvPr/>
          </p:nvPicPr>
          <p:blipFill rotWithShape="1">
            <a:blip r:embed="rId3">
              <a:extLst>
                <a:ext uri="{28A0092B-C50C-407E-A947-70E740481C1C}">
                  <a14:useLocalDpi xmlns:a14="http://schemas.microsoft.com/office/drawing/2010/main"/>
                </a:ext>
              </a:extLst>
            </a:blip>
            <a:srcRect r="9871"/>
            <a:stretch/>
          </p:blipFill>
          <p:spPr>
            <a:xfrm>
              <a:off x="7717217" y="4259262"/>
              <a:ext cx="1444752" cy="144270"/>
            </a:xfrm>
            <a:prstGeom prst="rect">
              <a:avLst/>
            </a:prstGeom>
          </p:spPr>
        </p:pic>
        <p:sp>
          <p:nvSpPr>
            <p:cNvPr id="20" name="Rectangle 19"/>
            <p:cNvSpPr/>
            <p:nvPr/>
          </p:nvSpPr>
          <p:spPr bwMode="ltGray">
            <a:xfrm>
              <a:off x="0" y="2895600"/>
              <a:ext cx="7567140"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1" name="Rectangle 20"/>
            <p:cNvSpPr/>
            <p:nvPr/>
          </p:nvSpPr>
          <p:spPr>
            <a:xfrm>
              <a:off x="7710769" y="2895600"/>
              <a:ext cx="1433231"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531639" y="753228"/>
            <a:ext cx="6896534" cy="1080938"/>
          </a:xfrm>
        </p:spPr>
        <p:txBody>
          <a:bodyPr anchor="ctr">
            <a:normAutofit/>
          </a:bodyPr>
          <a:lstStyle>
            <a:lvl1pPr>
              <a:defRPr sz="36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510956" y="2336874"/>
            <a:ext cx="3917217" cy="3599312"/>
          </a:xfrm>
          <a:noFill/>
          <a:ln>
            <a:noFill/>
          </a:ln>
          <a:effectLst>
            <a:outerShdw blurRad="76200" dist="63500" dir="5040000" algn="tl" rotWithShape="0">
              <a:srgbClr val="000000">
                <a:alpha val="41000"/>
              </a:srgbClr>
            </a:outerShdw>
          </a:effectLst>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531638" y="2336874"/>
            <a:ext cx="2798487" cy="3599315"/>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A51C53ED-F9D9-BB4C-815D-8BE48B31054F}" type="datetime1">
              <a:rPr lang="en-US" smtClean="0"/>
              <a:t>12/28/19</a:t>
            </a:fld>
            <a:endParaRPr lang="en-US" dirty="0"/>
          </a:p>
        </p:txBody>
      </p:sp>
      <p:sp>
        <p:nvSpPr>
          <p:cNvPr id="6" name="Footer Placeholder 5"/>
          <p:cNvSpPr>
            <a:spLocks noGrp="1"/>
          </p:cNvSpPr>
          <p:nvPr>
            <p:ph type="ftr" sz="quarter" idx="11"/>
          </p:nvPr>
        </p:nvSpPr>
        <p:spPr/>
        <p:txBody>
          <a:bodyPr/>
          <a:lstStyle/>
          <a:p>
            <a:r>
              <a:rPr lang="en-US" dirty="0"/>
              <a:t>This material was produced under grant number SH05051SH8 from the Occupational Safety and Health Administration, U.S. Department of Labor. It does not necessarily reflect the views or policies of the U.S. Department of Labor, nor does mention of trade names, commercial products, or organizations imply endorsement by the U.S. Government. </a:t>
            </a:r>
          </a:p>
        </p:txBody>
      </p:sp>
      <p:sp>
        <p:nvSpPr>
          <p:cNvPr id="13" name="TextBox 12">
            <a:extLst>
              <a:ext uri="{FF2B5EF4-FFF2-40B4-BE49-F238E27FC236}">
                <a16:creationId xmlns:a16="http://schemas.microsoft.com/office/drawing/2014/main" id="{4A990F24-AD9D-C24A-8198-283328973124}"/>
              </a:ext>
            </a:extLst>
          </p:cNvPr>
          <p:cNvSpPr txBox="1"/>
          <p:nvPr userDrawn="1"/>
        </p:nvSpPr>
        <p:spPr>
          <a:xfrm>
            <a:off x="8504719" y="135995"/>
            <a:ext cx="500741" cy="369332"/>
          </a:xfrm>
          <a:prstGeom prst="rect">
            <a:avLst/>
          </a:prstGeom>
          <a:noFill/>
        </p:spPr>
        <p:txBody>
          <a:bodyPr wrap="square" rtlCol="0">
            <a:spAutoFit/>
          </a:bodyPr>
          <a:lstStyle/>
          <a:p>
            <a:fld id="{4B4463A2-3353-D24F-A9D7-B7F3746C15EF}" type="slidenum">
              <a:rPr lang="en-US" baseline="0" smtClean="0">
                <a:latin typeface="+mj-lt"/>
              </a:rPr>
              <a:t>‹#›</a:t>
            </a:fld>
            <a:endParaRPr lang="en-US" baseline="0" dirty="0">
              <a:latin typeface="+mj-lt"/>
            </a:endParaRPr>
          </a:p>
        </p:txBody>
      </p:sp>
    </p:spTree>
    <p:extLst>
      <p:ext uri="{BB962C8B-B14F-4D97-AF65-F5344CB8AC3E}">
        <p14:creationId xmlns:p14="http://schemas.microsoft.com/office/powerpoint/2010/main" val="266966113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grpSp>
        <p:nvGrpSpPr>
          <p:cNvPr id="20" name="Group 19"/>
          <p:cNvGrpSpPr/>
          <p:nvPr/>
        </p:nvGrpSpPr>
        <p:grpSpPr>
          <a:xfrm>
            <a:off x="0" y="4572000"/>
            <a:ext cx="9161969" cy="1677035"/>
            <a:chOff x="0" y="2895600"/>
            <a:chExt cx="9161969" cy="1677035"/>
          </a:xfrm>
        </p:grpSpPr>
        <p:pic>
          <p:nvPicPr>
            <p:cNvPr id="24" name="Picture 23" descr="HD-ShadowLong.png"/>
            <p:cNvPicPr>
              <a:picLocks noChangeAspect="1"/>
            </p:cNvPicPr>
            <p:nvPr/>
          </p:nvPicPr>
          <p:blipFill rotWithShape="1">
            <a:blip r:embed="rId2">
              <a:extLst>
                <a:ext uri="{28A0092B-C50C-407E-A947-70E740481C1C}">
                  <a14:useLocalDpi xmlns:a14="http://schemas.microsoft.com/office/drawing/2010/main"/>
                </a:ext>
              </a:extLst>
            </a:blip>
            <a:srcRect l="26982" r="-217"/>
            <a:stretch/>
          </p:blipFill>
          <p:spPr>
            <a:xfrm>
              <a:off x="0" y="4251471"/>
              <a:ext cx="7644384" cy="321164"/>
            </a:xfrm>
            <a:prstGeom prst="rect">
              <a:avLst/>
            </a:prstGeom>
          </p:spPr>
        </p:pic>
        <p:pic>
          <p:nvPicPr>
            <p:cNvPr id="25" name="Picture 24" descr="HD-ShadowShort.png"/>
            <p:cNvPicPr>
              <a:picLocks noChangeAspect="1"/>
            </p:cNvPicPr>
            <p:nvPr/>
          </p:nvPicPr>
          <p:blipFill rotWithShape="1">
            <a:blip r:embed="rId3">
              <a:extLst>
                <a:ext uri="{28A0092B-C50C-407E-A947-70E740481C1C}">
                  <a14:useLocalDpi xmlns:a14="http://schemas.microsoft.com/office/drawing/2010/main"/>
                </a:ext>
              </a:extLst>
            </a:blip>
            <a:srcRect r="9871"/>
            <a:stretch/>
          </p:blipFill>
          <p:spPr>
            <a:xfrm>
              <a:off x="7717217" y="4259262"/>
              <a:ext cx="1444752" cy="144270"/>
            </a:xfrm>
            <a:prstGeom prst="rect">
              <a:avLst/>
            </a:prstGeom>
          </p:spPr>
        </p:pic>
        <p:sp>
          <p:nvSpPr>
            <p:cNvPr id="26" name="Rectangle 25"/>
            <p:cNvSpPr/>
            <p:nvPr/>
          </p:nvSpPr>
          <p:spPr bwMode="ltGray">
            <a:xfrm>
              <a:off x="0" y="2895600"/>
              <a:ext cx="7567140"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7" name="Rectangle 26"/>
            <p:cNvSpPr/>
            <p:nvPr/>
          </p:nvSpPr>
          <p:spPr>
            <a:xfrm>
              <a:off x="7710769" y="2895600"/>
              <a:ext cx="1433231"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533403" y="4711617"/>
            <a:ext cx="6894770" cy="544482"/>
          </a:xfrm>
        </p:spPr>
        <p:txBody>
          <a:bodyPr anchor="b">
            <a:normAutofit/>
          </a:bodyPr>
          <a:lstStyle>
            <a:lvl1pPr>
              <a:defRPr sz="24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31639" y="609598"/>
            <a:ext cx="6896534" cy="3589575"/>
          </a:xfrm>
          <a:noFill/>
          <a:ln>
            <a:noFill/>
          </a:ln>
          <a:effectLst>
            <a:outerShdw blurRad="76200" dist="63500" dir="5040000" algn="tl" rotWithShape="0">
              <a:srgbClr val="000000">
                <a:alpha val="41000"/>
              </a:srgbClr>
            </a:outerShdw>
          </a:effectLst>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533401" y="5256098"/>
            <a:ext cx="6894772" cy="547819"/>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3CDC77F9-32F8-164B-B074-740FEA1CC940}" type="datetime1">
              <a:rPr lang="en-US" smtClean="0"/>
              <a:t>12/28/19</a:t>
            </a:fld>
            <a:endParaRPr lang="en-US" dirty="0"/>
          </a:p>
        </p:txBody>
      </p:sp>
      <p:sp>
        <p:nvSpPr>
          <p:cNvPr id="6" name="Footer Placeholder 5"/>
          <p:cNvSpPr>
            <a:spLocks noGrp="1"/>
          </p:cNvSpPr>
          <p:nvPr>
            <p:ph type="ftr" sz="quarter" idx="11"/>
          </p:nvPr>
        </p:nvSpPr>
        <p:spPr/>
        <p:txBody>
          <a:bodyPr/>
          <a:lstStyle/>
          <a:p>
            <a:r>
              <a:rPr lang="en-US" dirty="0"/>
              <a:t>This material was produced under grant number SH05051SH8 from the Occupational Safety and Health Administration, U.S. Department of Labor. It does not necessarily reflect the views or policies of the U.S. Department of Labor, nor does mention of trade names, commercial products, or organizations imply endorsement by the U.S. Government. </a:t>
            </a:r>
          </a:p>
        </p:txBody>
      </p:sp>
      <p:sp>
        <p:nvSpPr>
          <p:cNvPr id="7" name="Slide Number Placeholder 6"/>
          <p:cNvSpPr>
            <a:spLocks noGrp="1"/>
          </p:cNvSpPr>
          <p:nvPr>
            <p:ph type="sldNum" sz="quarter" idx="12"/>
          </p:nvPr>
        </p:nvSpPr>
        <p:spPr>
          <a:xfrm>
            <a:off x="7856438" y="4711310"/>
            <a:ext cx="1149836" cy="1090789"/>
          </a:xfrm>
        </p:spPr>
        <p:txBody>
          <a:bodyPr/>
          <a:lstStyle/>
          <a:p>
            <a:fld id="{DB8CD99B-3B1D-314C-A2EA-70136B41CEAE}" type="slidenum">
              <a:rPr lang="en-US" smtClean="0"/>
              <a:t>‹#›</a:t>
            </a:fld>
            <a:endParaRPr lang="en-US" dirty="0"/>
          </a:p>
        </p:txBody>
      </p:sp>
    </p:spTree>
    <p:extLst>
      <p:ext uri="{BB962C8B-B14F-4D97-AF65-F5344CB8AC3E}">
        <p14:creationId xmlns:p14="http://schemas.microsoft.com/office/powerpoint/2010/main" val="312118848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grpSp>
        <p:nvGrpSpPr>
          <p:cNvPr id="21" name="Group 20"/>
          <p:cNvGrpSpPr/>
          <p:nvPr/>
        </p:nvGrpSpPr>
        <p:grpSpPr>
          <a:xfrm>
            <a:off x="0" y="4572000"/>
            <a:ext cx="9161969" cy="1677035"/>
            <a:chOff x="0" y="2895600"/>
            <a:chExt cx="9161969" cy="1677035"/>
          </a:xfrm>
        </p:grpSpPr>
        <p:pic>
          <p:nvPicPr>
            <p:cNvPr id="22" name="Picture 21" descr="HD-ShadowLong.png"/>
            <p:cNvPicPr>
              <a:picLocks noChangeAspect="1"/>
            </p:cNvPicPr>
            <p:nvPr/>
          </p:nvPicPr>
          <p:blipFill rotWithShape="1">
            <a:blip r:embed="rId2">
              <a:extLst>
                <a:ext uri="{28A0092B-C50C-407E-A947-70E740481C1C}">
                  <a14:useLocalDpi xmlns:a14="http://schemas.microsoft.com/office/drawing/2010/main"/>
                </a:ext>
              </a:extLst>
            </a:blip>
            <a:srcRect l="26982" r="-217"/>
            <a:stretch/>
          </p:blipFill>
          <p:spPr>
            <a:xfrm>
              <a:off x="0" y="4251471"/>
              <a:ext cx="7644384" cy="321164"/>
            </a:xfrm>
            <a:prstGeom prst="rect">
              <a:avLst/>
            </a:prstGeom>
          </p:spPr>
        </p:pic>
        <p:pic>
          <p:nvPicPr>
            <p:cNvPr id="23" name="Picture 22" descr="HD-ShadowShort.png"/>
            <p:cNvPicPr>
              <a:picLocks noChangeAspect="1"/>
            </p:cNvPicPr>
            <p:nvPr/>
          </p:nvPicPr>
          <p:blipFill rotWithShape="1">
            <a:blip r:embed="rId3">
              <a:extLst>
                <a:ext uri="{28A0092B-C50C-407E-A947-70E740481C1C}">
                  <a14:useLocalDpi xmlns:a14="http://schemas.microsoft.com/office/drawing/2010/main"/>
                </a:ext>
              </a:extLst>
            </a:blip>
            <a:srcRect r="9871"/>
            <a:stretch/>
          </p:blipFill>
          <p:spPr>
            <a:xfrm>
              <a:off x="7717217" y="4259262"/>
              <a:ext cx="1444752" cy="144270"/>
            </a:xfrm>
            <a:prstGeom prst="rect">
              <a:avLst/>
            </a:prstGeom>
          </p:spPr>
        </p:pic>
        <p:sp>
          <p:nvSpPr>
            <p:cNvPr id="24" name="Rectangle 23"/>
            <p:cNvSpPr/>
            <p:nvPr/>
          </p:nvSpPr>
          <p:spPr bwMode="ltGray">
            <a:xfrm>
              <a:off x="0" y="2895600"/>
              <a:ext cx="7567140"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5" name="Rectangle 24"/>
            <p:cNvSpPr/>
            <p:nvPr/>
          </p:nvSpPr>
          <p:spPr>
            <a:xfrm>
              <a:off x="7710769" y="2895600"/>
              <a:ext cx="1433231"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524255" y="609597"/>
            <a:ext cx="6896534" cy="3592750"/>
          </a:xfrm>
        </p:spPr>
        <p:txBody>
          <a:bodyPr anchor="ctr"/>
          <a:lstStyle>
            <a:lvl1pP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531638" y="4710340"/>
            <a:ext cx="6889151" cy="1101764"/>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D4038A4E-E934-0946-B659-0CF8B5589D1B}" type="datetime1">
              <a:rPr lang="en-US" smtClean="0"/>
              <a:t>12/28/19</a:t>
            </a:fld>
            <a:endParaRPr lang="en-US" dirty="0"/>
          </a:p>
        </p:txBody>
      </p:sp>
      <p:sp>
        <p:nvSpPr>
          <p:cNvPr id="6" name="Footer Placeholder 5"/>
          <p:cNvSpPr>
            <a:spLocks noGrp="1"/>
          </p:cNvSpPr>
          <p:nvPr>
            <p:ph type="ftr" sz="quarter" idx="11"/>
          </p:nvPr>
        </p:nvSpPr>
        <p:spPr/>
        <p:txBody>
          <a:bodyPr/>
          <a:lstStyle/>
          <a:p>
            <a:r>
              <a:rPr lang="en-US" dirty="0"/>
              <a:t>This material was produced under grant number SH05051SH8 from the Occupational Safety and Health Administration, U.S. Department of Labor. It does not necessarily reflect the views or policies of the U.S. Department of Labor, nor does mention of trade names, commercial products, or organizations imply endorsement by the U.S. Government. </a:t>
            </a:r>
          </a:p>
        </p:txBody>
      </p:sp>
      <p:sp>
        <p:nvSpPr>
          <p:cNvPr id="7" name="Slide Number Placeholder 6"/>
          <p:cNvSpPr>
            <a:spLocks noGrp="1"/>
          </p:cNvSpPr>
          <p:nvPr>
            <p:ph type="sldNum" sz="quarter" idx="12"/>
          </p:nvPr>
        </p:nvSpPr>
        <p:spPr>
          <a:xfrm>
            <a:off x="7856438" y="4711616"/>
            <a:ext cx="1149836" cy="1090789"/>
          </a:xfrm>
        </p:spPr>
        <p:txBody>
          <a:bodyPr/>
          <a:lstStyle/>
          <a:p>
            <a:fld id="{DB8CD99B-3B1D-314C-A2EA-70136B41CEAE}" type="slidenum">
              <a:rPr lang="en-US" smtClean="0"/>
              <a:t>‹#›</a:t>
            </a:fld>
            <a:endParaRPr lang="en-US" dirty="0"/>
          </a:p>
        </p:txBody>
      </p:sp>
    </p:spTree>
    <p:extLst>
      <p:ext uri="{BB962C8B-B14F-4D97-AF65-F5344CB8AC3E}">
        <p14:creationId xmlns:p14="http://schemas.microsoft.com/office/powerpoint/2010/main" val="64244657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13000">
              <a:schemeClr val="bg2">
                <a:tint val="96000"/>
                <a:shade val="100000"/>
                <a:hueMod val="270000"/>
                <a:satMod val="200000"/>
                <a:lumMod val="128000"/>
              </a:schemeClr>
            </a:gs>
            <a:gs pos="29000">
              <a:schemeClr val="bg2">
                <a:shade val="100000"/>
                <a:hueMod val="100000"/>
                <a:satMod val="110000"/>
                <a:lumMod val="130000"/>
              </a:schemeClr>
            </a:gs>
            <a:gs pos="100000">
              <a:schemeClr val="bg2">
                <a:shade val="78000"/>
                <a:hueMod val="44000"/>
                <a:satMod val="200000"/>
                <a:lumMod val="69000"/>
              </a:schemeClr>
            </a:gs>
          </a:gsLst>
          <a:path path="rect">
            <a:fillToRect r="100000" b="100000"/>
          </a:path>
          <a:tileRect l="-100000" t="-100000"/>
        </a:gradFill>
        <a:effectLst/>
      </p:bgPr>
    </p:bg>
    <p:spTree>
      <p:nvGrpSpPr>
        <p:cNvPr id="1" name=""/>
        <p:cNvGrpSpPr/>
        <p:nvPr/>
      </p:nvGrpSpPr>
      <p:grpSpPr>
        <a:xfrm>
          <a:off x="0" y="0"/>
          <a:ext cx="0" cy="0"/>
          <a:chOff x="0" y="0"/>
          <a:chExt cx="0" cy="0"/>
        </a:xfrm>
      </p:grpSpPr>
      <p:pic>
        <p:nvPicPr>
          <p:cNvPr id="1027" name="Picture 3" descr="C:\Users\James\Desktop\msft\Berlin\build Assets\hashOverlaySD-FullResolve.png"/>
          <p:cNvPicPr>
            <a:picLocks noChangeAspect="1" noChangeArrowheads="1"/>
          </p:cNvPicPr>
          <p:nvPr/>
        </p:nvPicPr>
        <p:blipFill>
          <a:blip r:embed="rId15">
            <a:alphaModFix amt="10000"/>
            <a:extLst>
              <a:ext uri="{28A0092B-C50C-407E-A947-70E740481C1C}">
                <a14:useLocalDpi xmlns:a14="http://schemas.microsoft.com/office/drawing/2010/main"/>
              </a:ext>
            </a:extLst>
          </a:blip>
          <a:srcRect/>
          <a:stretch>
            <a:fillRect/>
          </a:stretch>
        </p:blipFill>
        <p:spPr bwMode="auto">
          <a:xfrm>
            <a:off x="0" y="1"/>
            <a:ext cx="9144000" cy="6858000"/>
          </a:xfrm>
          <a:prstGeom prst="rect">
            <a:avLst/>
          </a:prstGeom>
          <a:extLst>
            <a:ext uri="{909E8E84-426E-40dd-AFC4-6F175D3DCCD1}">
              <a14:hiddenFill xmlns="" xmlns:a14="http://schemas.microsoft.com/office/drawing/2010/main">
                <a:solidFill>
                  <a:srgbClr val="FFFFFF"/>
                </a:solidFill>
              </a14:hiddenFill>
            </a:ext>
          </a:extLst>
        </p:spPr>
      </p:pic>
      <p:sp>
        <p:nvSpPr>
          <p:cNvPr id="2" name="Title Placeholder 1"/>
          <p:cNvSpPr>
            <a:spLocks noGrp="1"/>
          </p:cNvSpPr>
          <p:nvPr>
            <p:ph type="title"/>
          </p:nvPr>
        </p:nvSpPr>
        <p:spPr>
          <a:xfrm>
            <a:off x="531639" y="753228"/>
            <a:ext cx="6896534" cy="1080938"/>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533400" y="2336873"/>
            <a:ext cx="6887389" cy="3599316"/>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5367881" y="5936188"/>
            <a:ext cx="205740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56118167-5F1B-BE41-9291-C9607EF3D485}" type="datetime1">
              <a:rPr lang="en-US" smtClean="0"/>
              <a:t>12/28/19</a:t>
            </a:fld>
            <a:endParaRPr lang="en-US" dirty="0"/>
          </a:p>
        </p:txBody>
      </p:sp>
      <p:sp>
        <p:nvSpPr>
          <p:cNvPr id="5" name="Footer Placeholder 4"/>
          <p:cNvSpPr>
            <a:spLocks noGrp="1"/>
          </p:cNvSpPr>
          <p:nvPr>
            <p:ph type="ftr" sz="quarter" idx="3"/>
          </p:nvPr>
        </p:nvSpPr>
        <p:spPr>
          <a:xfrm>
            <a:off x="533400" y="5936189"/>
            <a:ext cx="4834673" cy="365125"/>
          </a:xfrm>
          <a:prstGeom prst="rect">
            <a:avLst/>
          </a:prstGeom>
        </p:spPr>
        <p:txBody>
          <a:bodyPr vert="horz" lIns="91440" tIns="45720" rIns="91440" bIns="45720" rtlCol="0" anchor="ctr"/>
          <a:lstStyle>
            <a:lvl1pPr algn="l">
              <a:defRPr sz="1050">
                <a:solidFill>
                  <a:schemeClr val="tx1">
                    <a:tint val="75000"/>
                  </a:schemeClr>
                </a:solidFill>
              </a:defRPr>
            </a:lvl1pPr>
          </a:lstStyle>
          <a:p>
            <a:r>
              <a:rPr lang="en-US" dirty="0"/>
              <a:t>This material was produced under grant number SH05051SH8 from the Occupational Safety and Health Administration, U.S. Department of Labor. It does not necessarily reflect the views or policies of the U.S. Department of Labor, nor does mention of trade names, commercial products, or organizations imply endorsement by the U.S. Government. </a:t>
            </a:r>
          </a:p>
        </p:txBody>
      </p:sp>
      <p:sp>
        <p:nvSpPr>
          <p:cNvPr id="6" name="Slide Number Placeholder 5"/>
          <p:cNvSpPr>
            <a:spLocks noGrp="1"/>
          </p:cNvSpPr>
          <p:nvPr>
            <p:ph type="sldNum" sz="quarter" idx="4"/>
          </p:nvPr>
        </p:nvSpPr>
        <p:spPr>
          <a:xfrm>
            <a:off x="7848600" y="753228"/>
            <a:ext cx="1157674" cy="1090789"/>
          </a:xfrm>
          <a:prstGeom prst="rect">
            <a:avLst/>
          </a:prstGeom>
        </p:spPr>
        <p:txBody>
          <a:bodyPr vert="horz" lIns="91440" tIns="45720" rIns="91440" bIns="45720" rtlCol="0" anchor="ctr"/>
          <a:lstStyle>
            <a:lvl1pPr algn="l">
              <a:defRPr sz="3600">
                <a:solidFill>
                  <a:schemeClr val="tx1">
                    <a:tint val="75000"/>
                  </a:schemeClr>
                </a:solidFill>
              </a:defRPr>
            </a:lvl1pPr>
          </a:lstStyle>
          <a:p>
            <a:fld id="{DB8CD99B-3B1D-314C-A2EA-70136B41CEAE}" type="slidenum">
              <a:rPr lang="en-US" smtClean="0"/>
              <a:t>‹#›</a:t>
            </a:fld>
            <a:endParaRPr lang="en-US" dirty="0"/>
          </a:p>
        </p:txBody>
      </p:sp>
    </p:spTree>
    <p:extLst>
      <p:ext uri="{BB962C8B-B14F-4D97-AF65-F5344CB8AC3E}">
        <p14:creationId xmlns:p14="http://schemas.microsoft.com/office/powerpoint/2010/main" val="4161915819"/>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4" r:id="rId3"/>
    <p:sldLayoutId id="2147483666" r:id="rId4"/>
    <p:sldLayoutId id="2147483667" r:id="rId5"/>
    <p:sldLayoutId id="2147483668" r:id="rId6"/>
    <p:sldLayoutId id="2147483669" r:id="rId7"/>
    <p:sldLayoutId id="2147483670" r:id="rId8"/>
    <p:sldLayoutId id="2147483671" r:id="rId9"/>
    <p:sldLayoutId id="2147483672" r:id="rId10"/>
    <p:sldLayoutId id="2147483673" r:id="rId11"/>
    <p:sldLayoutId id="2147483674" r:id="rId12"/>
    <p:sldLayoutId id="2147483675" r:id="rId13"/>
  </p:sldLayoutIdLst>
  <p:hf sldNum="0" hdr="0" dt="0"/>
  <p:txStyles>
    <p:titleStyle>
      <a:lvl1pPr algn="l" defTabSz="914400" rtl="0" eaLnBrk="1" latinLnBrk="0" hangingPunct="1">
        <a:lnSpc>
          <a:spcPct val="90000"/>
        </a:lnSpc>
        <a:spcBef>
          <a:spcPct val="0"/>
        </a:spcBef>
        <a:buNone/>
        <a:defRPr sz="36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www.cdc.gov/niosh/topics/heatstress/heatapp.html" TargetMode="External"/><Relationship Id="rId2" Type="http://schemas.openxmlformats.org/officeDocument/2006/relationships/notesSlide" Target="../notesSlides/notesSlide10.xml"/><Relationship Id="rId1" Type="http://schemas.openxmlformats.org/officeDocument/2006/relationships/slideLayout" Target="../slideLayouts/slideLayout3.xml"/><Relationship Id="rId5" Type="http://schemas.openxmlformats.org/officeDocument/2006/relationships/image" Target="../media/image7.png"/><Relationship Id="rId4" Type="http://schemas.openxmlformats.org/officeDocument/2006/relationships/hyperlink" Target="http://www.osha.gov/dte/library/" TargetMode="Externa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4.xml"/><Relationship Id="rId1" Type="http://schemas.openxmlformats.org/officeDocument/2006/relationships/slideLayout" Target="../slideLayouts/slideLayout3.xml"/><Relationship Id="rId4" Type="http://schemas.openxmlformats.org/officeDocument/2006/relationships/image" Target="../media/image17.png"/></Relationships>
</file>

<file path=ppt/slides/_rels/slide25.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25.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26.xml"/><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7.xml"/><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8.xml"/><Relationship Id="rId1" Type="http://schemas.openxmlformats.org/officeDocument/2006/relationships/slideLayout" Target="../slideLayouts/slideLayout3.xml"/><Relationship Id="rId4" Type="http://schemas.openxmlformats.org/officeDocument/2006/relationships/image" Target="../media/image22.png"/></Relationships>
</file>

<file path=ppt/slides/_rels/slide29.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29.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31.xml"/><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32.xml"/><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33.xml"/><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34.xml"/><Relationship Id="rId1" Type="http://schemas.openxmlformats.org/officeDocument/2006/relationships/slideLayout" Target="../slideLayouts/slideLayout3.xml"/><Relationship Id="rId4" Type="http://schemas.microsoft.com/office/2007/relationships/hdphoto" Target="../media/hdphoto1.wdp"/></Relationships>
</file>

<file path=ppt/slides/_rels/slide35.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35.xml"/><Relationship Id="rId1" Type="http://schemas.openxmlformats.org/officeDocument/2006/relationships/slideLayout" Target="../slideLayouts/slideLayout3.xml"/><Relationship Id="rId4" Type="http://schemas.microsoft.com/office/2007/relationships/hdphoto" Target="../media/hdphoto2.wdp"/></Relationships>
</file>

<file path=ppt/slides/_rels/slide36.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36.xml"/><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notesSlide" Target="../notesSlides/notesSlide37.xml"/><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38.xml"/><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39.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7A6A48-32A8-784E-82F4-2A85C05001C9}"/>
              </a:ext>
            </a:extLst>
          </p:cNvPr>
          <p:cNvSpPr>
            <a:spLocks noGrp="1"/>
          </p:cNvSpPr>
          <p:nvPr>
            <p:ph type="ctrTitle"/>
          </p:nvPr>
        </p:nvSpPr>
        <p:spPr>
          <a:xfrm>
            <a:off x="180472" y="2833843"/>
            <a:ext cx="6437870" cy="1117687"/>
          </a:xfrm>
        </p:spPr>
        <p:txBody>
          <a:bodyPr/>
          <a:lstStyle/>
          <a:p>
            <a:r>
              <a:rPr lang="es-ES_tradnl" sz="3200" dirty="0"/>
              <a:t>Enfermedades relacionadas con el calor: </a:t>
            </a:r>
            <a:r>
              <a:rPr lang="es-ES" sz="3200" dirty="0"/>
              <a:t>Empleadores</a:t>
            </a:r>
            <a:r>
              <a:rPr lang="es-ES_tradnl" sz="3200" dirty="0"/>
              <a:t> </a:t>
            </a:r>
            <a:endParaRPr lang="es-ES_tradnl" sz="3000" dirty="0"/>
          </a:p>
        </p:txBody>
      </p:sp>
      <p:sp>
        <p:nvSpPr>
          <p:cNvPr id="3" name="Subtitle 2">
            <a:extLst>
              <a:ext uri="{FF2B5EF4-FFF2-40B4-BE49-F238E27FC236}">
                <a16:creationId xmlns:a16="http://schemas.microsoft.com/office/drawing/2014/main" id="{86C9041A-C51E-F44B-B068-07BC7F38EBC4}"/>
              </a:ext>
            </a:extLst>
          </p:cNvPr>
          <p:cNvSpPr>
            <a:spLocks noGrp="1"/>
          </p:cNvSpPr>
          <p:nvPr>
            <p:ph type="subTitle" idx="1"/>
          </p:nvPr>
        </p:nvSpPr>
        <p:spPr/>
        <p:txBody>
          <a:bodyPr>
            <a:normAutofit/>
          </a:bodyPr>
          <a:lstStyle/>
          <a:p>
            <a:r>
              <a:rPr lang="es-ES_tradnl" sz="3000" dirty="0"/>
              <a:t>Un riesgo fácil de combatir</a:t>
            </a:r>
          </a:p>
        </p:txBody>
      </p:sp>
      <p:sp>
        <p:nvSpPr>
          <p:cNvPr id="5" name="Footer Placeholder 4">
            <a:extLst>
              <a:ext uri="{FF2B5EF4-FFF2-40B4-BE49-F238E27FC236}">
                <a16:creationId xmlns:a16="http://schemas.microsoft.com/office/drawing/2014/main" id="{CD00317B-0B88-6A43-A0FC-1D22203C756B}"/>
              </a:ext>
            </a:extLst>
          </p:cNvPr>
          <p:cNvSpPr>
            <a:spLocks noGrp="1"/>
          </p:cNvSpPr>
          <p:nvPr>
            <p:ph type="ftr" sz="quarter" idx="11"/>
          </p:nvPr>
        </p:nvSpPr>
        <p:spPr>
          <a:xfrm>
            <a:off x="533400" y="5954237"/>
            <a:ext cx="8057444" cy="825190"/>
          </a:xfrm>
        </p:spPr>
        <p:txBody>
          <a:bodyPr/>
          <a:lstStyle/>
          <a:p>
            <a:r>
              <a:rPr lang="es-ES_tradnl" i="1" dirty="0"/>
              <a:t>Este material fue producido bajo el subsidio numero SH05051SH8 de la administración ocupacional de seguridad y salud de departamento de E. U. del trabajo. No necesariamente refleja el punto de vista o las políticas del departamento de E.U. del trabajo tampoco la mención de nombres comerciales, productos o organizaciones implica aprobación de el Gobierno de E.U.</a:t>
            </a:r>
            <a:endParaRPr lang="es-ES_tradnl" dirty="0"/>
          </a:p>
        </p:txBody>
      </p:sp>
    </p:spTree>
    <p:extLst>
      <p:ext uri="{BB962C8B-B14F-4D97-AF65-F5344CB8AC3E}">
        <p14:creationId xmlns:p14="http://schemas.microsoft.com/office/powerpoint/2010/main" val="205114450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952EDB-74FA-D34A-979C-1DF646C2333C}"/>
              </a:ext>
            </a:extLst>
          </p:cNvPr>
          <p:cNvSpPr>
            <a:spLocks noGrp="1"/>
          </p:cNvSpPr>
          <p:nvPr>
            <p:ph type="title"/>
          </p:nvPr>
        </p:nvSpPr>
        <p:spPr>
          <a:xfrm>
            <a:off x="1238272" y="743847"/>
            <a:ext cx="5521115" cy="1080938"/>
          </a:xfrm>
        </p:spPr>
        <p:txBody>
          <a:bodyPr/>
          <a:lstStyle/>
          <a:p>
            <a:r>
              <a:rPr lang="es-ES_tradnl" dirty="0"/>
              <a:t>Recursos</a:t>
            </a:r>
          </a:p>
        </p:txBody>
      </p:sp>
      <p:sp>
        <p:nvSpPr>
          <p:cNvPr id="3" name="Content Placeholder 2">
            <a:extLst>
              <a:ext uri="{FF2B5EF4-FFF2-40B4-BE49-F238E27FC236}">
                <a16:creationId xmlns:a16="http://schemas.microsoft.com/office/drawing/2014/main" id="{F01AF8AC-EC75-D34F-A2F3-7EC72C0DEE42}"/>
              </a:ext>
            </a:extLst>
          </p:cNvPr>
          <p:cNvSpPr>
            <a:spLocks noGrp="1"/>
          </p:cNvSpPr>
          <p:nvPr>
            <p:ph sz="half" idx="1"/>
          </p:nvPr>
        </p:nvSpPr>
        <p:spPr>
          <a:xfrm>
            <a:off x="533400" y="2231183"/>
            <a:ext cx="6225987" cy="3568635"/>
          </a:xfrm>
        </p:spPr>
        <p:txBody>
          <a:bodyPr>
            <a:normAutofit lnSpcReduction="10000"/>
          </a:bodyPr>
          <a:lstStyle/>
          <a:p>
            <a:pPr>
              <a:lnSpc>
                <a:spcPct val="100000"/>
              </a:lnSpc>
              <a:spcBef>
                <a:spcPts val="1200"/>
              </a:spcBef>
            </a:pPr>
            <a:r>
              <a:rPr lang="es-ES_tradnl" dirty="0"/>
              <a:t>OSHA-NIOSH Aplicación de herramientas de seguridad por el calor- </a:t>
            </a:r>
            <a:r>
              <a:rPr lang="es-ES_tradnl" dirty="0">
                <a:hlinkClick r:id="rId3">
                  <a:extLst>
                    <a:ext uri="{A12FA001-AC4F-418D-AE19-62706E023703}">
                      <ahyp:hlinkClr xmlns:ahyp="http://schemas.microsoft.com/office/drawing/2018/hyperlinkcolor" val="tx"/>
                    </a:ext>
                  </a:extLst>
                </a:hlinkClick>
              </a:rPr>
              <a:t>www.cdc.gov/niosh/topics/heatstress/heatapp.html</a:t>
            </a:r>
            <a:endParaRPr lang="es-ES_tradnl" dirty="0"/>
          </a:p>
          <a:p>
            <a:pPr>
              <a:lnSpc>
                <a:spcPct val="100000"/>
              </a:lnSpc>
              <a:spcBef>
                <a:spcPts val="1200"/>
              </a:spcBef>
            </a:pPr>
            <a:r>
              <a:rPr lang="es-ES_tradnl" dirty="0"/>
              <a:t>OSHA Requisitos de entrenamiento y recursos - </a:t>
            </a:r>
            <a:r>
              <a:rPr lang="es-ES_tradnl" dirty="0">
                <a:hlinkClick r:id="rId4">
                  <a:extLst>
                    <a:ext uri="{A12FA001-AC4F-418D-AE19-62706E023703}">
                      <ahyp:hlinkClr xmlns:ahyp="http://schemas.microsoft.com/office/drawing/2018/hyperlinkcolor" val="tx"/>
                    </a:ext>
                  </a:extLst>
                </a:hlinkClick>
              </a:rPr>
              <a:t>www.osha.gov/dte/library/</a:t>
            </a:r>
            <a:endParaRPr lang="es-ES_tradnl" dirty="0"/>
          </a:p>
          <a:p>
            <a:pPr>
              <a:lnSpc>
                <a:spcPct val="100000"/>
              </a:lnSpc>
              <a:spcBef>
                <a:spcPts val="1200"/>
              </a:spcBef>
            </a:pPr>
            <a:r>
              <a:rPr lang="es-ES_tradnl" dirty="0"/>
              <a:t>Centro de control de enfermedades y prevención - www.cdc.gov/features/prevent-heat-illness/index.html</a:t>
            </a:r>
          </a:p>
          <a:p>
            <a:endParaRPr lang="es-ES_tradnl" dirty="0"/>
          </a:p>
        </p:txBody>
      </p:sp>
      <p:pic>
        <p:nvPicPr>
          <p:cNvPr id="8" name="Picture Placeholder 7" descr="Esta es una imagen de una captura de pantalla de la aplicación OSHA / NIOSH Heat Safety Tool.">
            <a:extLst>
              <a:ext uri="{FF2B5EF4-FFF2-40B4-BE49-F238E27FC236}">
                <a16:creationId xmlns:a16="http://schemas.microsoft.com/office/drawing/2014/main" id="{BED999DE-064C-1449-ADD7-649DE9E09B4C}"/>
              </a:ext>
            </a:extLst>
          </p:cNvPr>
          <p:cNvPicPr>
            <a:picLocks noGrp="1" noChangeAspect="1"/>
          </p:cNvPicPr>
          <p:nvPr>
            <p:ph type="pic" sz="quarter" idx="12"/>
          </p:nvPr>
        </p:nvPicPr>
        <p:blipFill rotWithShape="1">
          <a:blip r:embed="rId5">
            <a:extLst>
              <a:ext uri="{28A0092B-C50C-407E-A947-70E740481C1C}">
                <a14:useLocalDpi xmlns:a14="http://schemas.microsoft.com/office/drawing/2010/main"/>
              </a:ext>
            </a:extLst>
          </a:blip>
          <a:srcRect/>
          <a:stretch/>
        </p:blipFill>
        <p:spPr>
          <a:xfrm>
            <a:off x="7061199" y="2689747"/>
            <a:ext cx="1549401" cy="2955653"/>
          </a:xfrm>
        </p:spPr>
      </p:pic>
      <p:sp>
        <p:nvSpPr>
          <p:cNvPr id="6" name="Footer Placeholder 4">
            <a:extLst>
              <a:ext uri="{FF2B5EF4-FFF2-40B4-BE49-F238E27FC236}">
                <a16:creationId xmlns:a16="http://schemas.microsoft.com/office/drawing/2014/main" id="{24FDA988-0CAC-3A48-A010-3593D9BD81DF}"/>
              </a:ext>
            </a:extLst>
          </p:cNvPr>
          <p:cNvSpPr>
            <a:spLocks noGrp="1"/>
          </p:cNvSpPr>
          <p:nvPr>
            <p:ph type="ftr" sz="quarter" idx="11"/>
          </p:nvPr>
        </p:nvSpPr>
        <p:spPr>
          <a:xfrm>
            <a:off x="533400" y="5954237"/>
            <a:ext cx="8057444" cy="825190"/>
          </a:xfrm>
        </p:spPr>
        <p:txBody>
          <a:bodyPr/>
          <a:lstStyle/>
          <a:p>
            <a:pPr algn="ctr"/>
            <a:r>
              <a:rPr lang="es-ES_tradnl" i="1" dirty="0"/>
              <a:t>Este material fue producido bajo el subsidio numero SH05051SH8 de la administración ocupacional de seguridad y salud de departamento de E. U. del trabajo. No necesariamente refleja el punto de vista o las políticas del departamento de E.U. del trabajo tampoco la mención de nombres comerciales, productos o organizaciones implica aprobación de el Gobierno de E.U.</a:t>
            </a:r>
            <a:endParaRPr lang="es-ES_tradnl" dirty="0"/>
          </a:p>
        </p:txBody>
      </p:sp>
    </p:spTree>
    <p:extLst>
      <p:ext uri="{BB962C8B-B14F-4D97-AF65-F5344CB8AC3E}">
        <p14:creationId xmlns:p14="http://schemas.microsoft.com/office/powerpoint/2010/main" val="397431435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7A6A48-32A8-784E-82F4-2A85C05001C9}"/>
              </a:ext>
            </a:extLst>
          </p:cNvPr>
          <p:cNvSpPr>
            <a:spLocks noGrp="1"/>
          </p:cNvSpPr>
          <p:nvPr>
            <p:ph type="ctrTitle"/>
          </p:nvPr>
        </p:nvSpPr>
        <p:spPr>
          <a:xfrm>
            <a:off x="0" y="2602765"/>
            <a:ext cx="6618342" cy="1373070"/>
          </a:xfrm>
        </p:spPr>
        <p:txBody>
          <a:bodyPr/>
          <a:lstStyle/>
          <a:p>
            <a:r>
              <a:rPr lang="es-ES_tradnl" sz="3500" dirty="0"/>
              <a:t>Enfermedades relacionadas con el calor: Reconocimiento </a:t>
            </a:r>
          </a:p>
        </p:txBody>
      </p:sp>
      <p:sp>
        <p:nvSpPr>
          <p:cNvPr id="3" name="Subtitle 2">
            <a:extLst>
              <a:ext uri="{FF2B5EF4-FFF2-40B4-BE49-F238E27FC236}">
                <a16:creationId xmlns:a16="http://schemas.microsoft.com/office/drawing/2014/main" id="{86C9041A-C51E-F44B-B068-07BC7F38EBC4}"/>
              </a:ext>
            </a:extLst>
          </p:cNvPr>
          <p:cNvSpPr>
            <a:spLocks noGrp="1"/>
          </p:cNvSpPr>
          <p:nvPr>
            <p:ph type="subTitle" idx="1"/>
          </p:nvPr>
        </p:nvSpPr>
        <p:spPr/>
        <p:txBody>
          <a:bodyPr>
            <a:normAutofit/>
          </a:bodyPr>
          <a:lstStyle/>
          <a:p>
            <a:r>
              <a:rPr lang="es-ES_tradnl" sz="3000" dirty="0"/>
              <a:t>Un riesgo fácil de combatir</a:t>
            </a:r>
          </a:p>
        </p:txBody>
      </p:sp>
      <p:sp>
        <p:nvSpPr>
          <p:cNvPr id="5" name="Footer Placeholder 4">
            <a:extLst>
              <a:ext uri="{FF2B5EF4-FFF2-40B4-BE49-F238E27FC236}">
                <a16:creationId xmlns:a16="http://schemas.microsoft.com/office/drawing/2014/main" id="{D3107CBC-489A-6243-8F50-5243BAA6CFC2}"/>
              </a:ext>
            </a:extLst>
          </p:cNvPr>
          <p:cNvSpPr>
            <a:spLocks noGrp="1"/>
          </p:cNvSpPr>
          <p:nvPr>
            <p:ph type="ftr" sz="quarter" idx="11"/>
          </p:nvPr>
        </p:nvSpPr>
        <p:spPr>
          <a:xfrm>
            <a:off x="543278" y="5619910"/>
            <a:ext cx="8057444" cy="825190"/>
          </a:xfrm>
        </p:spPr>
        <p:txBody>
          <a:bodyPr/>
          <a:lstStyle/>
          <a:p>
            <a:r>
              <a:rPr lang="es-ES_tradnl" i="1" dirty="0"/>
              <a:t>Este material fue producido bajo el subsidio numero SH05051SH8 de la administración ocupacional de seguridad y salud de departamento de E. U. del trabajo. No necesariamente refleja el punto de vista o las políticas del departamento de E.U. del trabajo tampoco la mención de nombres comerciales, productos o organizaciones implica aprobación de el Gobierno de E.U.</a:t>
            </a:r>
            <a:endParaRPr lang="es-ES_tradnl" dirty="0"/>
          </a:p>
        </p:txBody>
      </p:sp>
    </p:spTree>
    <p:extLst>
      <p:ext uri="{BB962C8B-B14F-4D97-AF65-F5344CB8AC3E}">
        <p14:creationId xmlns:p14="http://schemas.microsoft.com/office/powerpoint/2010/main" val="347392554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08878C-3462-8A40-B16E-5DC9E4E440FB}"/>
              </a:ext>
            </a:extLst>
          </p:cNvPr>
          <p:cNvSpPr>
            <a:spLocks noGrp="1"/>
          </p:cNvSpPr>
          <p:nvPr>
            <p:ph type="title"/>
          </p:nvPr>
        </p:nvSpPr>
        <p:spPr>
          <a:xfrm>
            <a:off x="1216634" y="798384"/>
            <a:ext cx="5996966" cy="996550"/>
          </a:xfrm>
        </p:spPr>
        <p:txBody>
          <a:bodyPr>
            <a:normAutofit fontScale="90000"/>
          </a:bodyPr>
          <a:lstStyle/>
          <a:p>
            <a:r>
              <a:rPr lang="es-ES_tradnl" dirty="0"/>
              <a:t>Enfermedades </a:t>
            </a:r>
            <a:br>
              <a:rPr lang="es-ES_tradnl" dirty="0"/>
            </a:br>
            <a:r>
              <a:rPr lang="es-ES_tradnl" dirty="0"/>
              <a:t>relacionadas con el calor</a:t>
            </a:r>
          </a:p>
        </p:txBody>
      </p:sp>
      <p:sp>
        <p:nvSpPr>
          <p:cNvPr id="4" name="Content Placeholder 3">
            <a:extLst>
              <a:ext uri="{FF2B5EF4-FFF2-40B4-BE49-F238E27FC236}">
                <a16:creationId xmlns:a16="http://schemas.microsoft.com/office/drawing/2014/main" id="{C38CCF5D-8B42-244B-9457-4036DAFC237D}"/>
              </a:ext>
            </a:extLst>
          </p:cNvPr>
          <p:cNvSpPr>
            <a:spLocks noGrp="1"/>
          </p:cNvSpPr>
          <p:nvPr>
            <p:ph sz="half" idx="4294967295"/>
          </p:nvPr>
        </p:nvSpPr>
        <p:spPr>
          <a:xfrm>
            <a:off x="1083928" y="3725333"/>
            <a:ext cx="6962792" cy="1064311"/>
          </a:xfrm>
        </p:spPr>
        <p:txBody>
          <a:bodyPr numCol="2">
            <a:noAutofit/>
          </a:bodyPr>
          <a:lstStyle/>
          <a:p>
            <a:pPr marL="285750" indent="-285750">
              <a:spcBef>
                <a:spcPts val="1200"/>
              </a:spcBef>
            </a:pPr>
            <a:r>
              <a:rPr lang="es-ES_tradnl" sz="2800" dirty="0"/>
              <a:t>Salpullido</a:t>
            </a:r>
          </a:p>
          <a:p>
            <a:pPr marL="285750" indent="-285750">
              <a:spcBef>
                <a:spcPts val="1200"/>
              </a:spcBef>
            </a:pPr>
            <a:r>
              <a:rPr lang="es-ES_tradnl" sz="2800" dirty="0"/>
              <a:t>Síncope de calor</a:t>
            </a:r>
          </a:p>
          <a:p>
            <a:pPr marL="285750" indent="-285750">
              <a:spcBef>
                <a:spcPts val="1200"/>
              </a:spcBef>
            </a:pPr>
            <a:r>
              <a:rPr lang="es-ES_tradnl" sz="2800" dirty="0"/>
              <a:t>Calambres por calor</a:t>
            </a:r>
          </a:p>
          <a:p>
            <a:pPr marL="0" indent="0">
              <a:spcBef>
                <a:spcPts val="1200"/>
              </a:spcBef>
              <a:buNone/>
            </a:pPr>
            <a:endParaRPr lang="es-ES_tradnl" sz="2800" dirty="0"/>
          </a:p>
          <a:p>
            <a:pPr marL="285750" indent="-285750">
              <a:spcBef>
                <a:spcPts val="1200"/>
              </a:spcBef>
            </a:pPr>
            <a:r>
              <a:rPr lang="es-ES_tradnl" sz="2800" dirty="0"/>
              <a:t>Agotamiento por calor</a:t>
            </a:r>
          </a:p>
          <a:p>
            <a:pPr marL="285750" indent="-285750">
              <a:spcBef>
                <a:spcPts val="1200"/>
              </a:spcBef>
            </a:pPr>
            <a:r>
              <a:rPr lang="es-ES_tradnl" sz="2800" dirty="0"/>
              <a:t>Hiponatremia</a:t>
            </a:r>
          </a:p>
          <a:p>
            <a:pPr marL="285750" indent="-285750">
              <a:spcBef>
                <a:spcPts val="1200"/>
              </a:spcBef>
            </a:pPr>
            <a:r>
              <a:rPr lang="es-ES_tradnl" sz="2800" dirty="0"/>
              <a:t>Golpe de calor</a:t>
            </a:r>
          </a:p>
          <a:p>
            <a:endParaRPr lang="en-US" sz="2800" dirty="0"/>
          </a:p>
        </p:txBody>
      </p:sp>
      <p:sp>
        <p:nvSpPr>
          <p:cNvPr id="8" name="Content Placeholder 2">
            <a:extLst>
              <a:ext uri="{FF2B5EF4-FFF2-40B4-BE49-F238E27FC236}">
                <a16:creationId xmlns:a16="http://schemas.microsoft.com/office/drawing/2014/main" id="{8A2695FB-7B5E-C142-B670-90574E0A65DC}"/>
              </a:ext>
            </a:extLst>
          </p:cNvPr>
          <p:cNvSpPr>
            <a:spLocks noGrp="1"/>
          </p:cNvSpPr>
          <p:nvPr>
            <p:ph sz="half" idx="1"/>
          </p:nvPr>
        </p:nvSpPr>
        <p:spPr>
          <a:xfrm>
            <a:off x="589845" y="2336873"/>
            <a:ext cx="7730067" cy="1388460"/>
          </a:xfrm>
        </p:spPr>
        <p:txBody>
          <a:bodyPr>
            <a:normAutofit/>
          </a:bodyPr>
          <a:lstStyle/>
          <a:p>
            <a:r>
              <a:rPr lang="es-ES_tradnl" sz="2800" dirty="0"/>
              <a:t>Causadas por exposición ambiental al calor</a:t>
            </a:r>
          </a:p>
          <a:p>
            <a:r>
              <a:rPr lang="es-ES_tradnl" sz="2800" dirty="0"/>
              <a:t>Pueden ocurrir dentro y fuera </a:t>
            </a:r>
          </a:p>
          <a:p>
            <a:endParaRPr lang="es-ES_tradnl" dirty="0"/>
          </a:p>
        </p:txBody>
      </p:sp>
      <p:sp>
        <p:nvSpPr>
          <p:cNvPr id="9" name="Footer Placeholder 4">
            <a:extLst>
              <a:ext uri="{FF2B5EF4-FFF2-40B4-BE49-F238E27FC236}">
                <a16:creationId xmlns:a16="http://schemas.microsoft.com/office/drawing/2014/main" id="{0DCF9800-D756-4746-B00C-9A5BA3F5AF03}"/>
              </a:ext>
            </a:extLst>
          </p:cNvPr>
          <p:cNvSpPr>
            <a:spLocks noGrp="1"/>
          </p:cNvSpPr>
          <p:nvPr>
            <p:ph type="ftr" sz="quarter" idx="11"/>
          </p:nvPr>
        </p:nvSpPr>
        <p:spPr>
          <a:xfrm>
            <a:off x="533400" y="5954237"/>
            <a:ext cx="8057444" cy="825190"/>
          </a:xfrm>
        </p:spPr>
        <p:txBody>
          <a:bodyPr/>
          <a:lstStyle/>
          <a:p>
            <a:pPr algn="ctr"/>
            <a:r>
              <a:rPr lang="es-ES_tradnl" i="1" dirty="0"/>
              <a:t>Este material fue producido bajo el subsidio numero SH05051SH8 de la administración ocupacional de seguridad y salud de departamento de E. U. del trabajo. No necesariamente refleja el punto de vista o las políticas del departamento de E.U. del trabajo tampoco la mención de nombres comerciales, productos o organizaciones implica aprobación de el Gobierno de E.U.</a:t>
            </a:r>
            <a:endParaRPr lang="es-ES_tradnl" dirty="0"/>
          </a:p>
        </p:txBody>
      </p:sp>
    </p:spTree>
    <p:extLst>
      <p:ext uri="{BB962C8B-B14F-4D97-AF65-F5344CB8AC3E}">
        <p14:creationId xmlns:p14="http://schemas.microsoft.com/office/powerpoint/2010/main" val="22168745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CEA9C1-F336-3144-B62F-6DBF6CA1E4F3}"/>
              </a:ext>
            </a:extLst>
          </p:cNvPr>
          <p:cNvSpPr>
            <a:spLocks noGrp="1"/>
          </p:cNvSpPr>
          <p:nvPr>
            <p:ph type="title"/>
          </p:nvPr>
        </p:nvSpPr>
        <p:spPr/>
        <p:txBody>
          <a:bodyPr/>
          <a:lstStyle/>
          <a:p>
            <a:r>
              <a:rPr lang="es-ES_tradnl" dirty="0"/>
              <a:t>Factores de riesgo</a:t>
            </a:r>
          </a:p>
        </p:txBody>
      </p:sp>
      <p:sp>
        <p:nvSpPr>
          <p:cNvPr id="9" name="Content Placeholder 2">
            <a:extLst>
              <a:ext uri="{FF2B5EF4-FFF2-40B4-BE49-F238E27FC236}">
                <a16:creationId xmlns:a16="http://schemas.microsoft.com/office/drawing/2014/main" id="{28262F4D-5F31-554C-99B0-B8ED01C8A541}"/>
              </a:ext>
            </a:extLst>
          </p:cNvPr>
          <p:cNvSpPr>
            <a:spLocks noGrp="1"/>
          </p:cNvSpPr>
          <p:nvPr>
            <p:ph idx="1"/>
          </p:nvPr>
        </p:nvSpPr>
        <p:spPr>
          <a:xfrm>
            <a:off x="533400" y="2273813"/>
            <a:ext cx="8085083" cy="3461257"/>
          </a:xfrm>
        </p:spPr>
        <p:txBody>
          <a:bodyPr>
            <a:normAutofit/>
          </a:bodyPr>
          <a:lstStyle/>
          <a:p>
            <a:r>
              <a:rPr lang="es-ES_tradnl" dirty="0"/>
              <a:t>Trabajadores que no se aclimatan a altas temperaturas. </a:t>
            </a:r>
          </a:p>
          <a:p>
            <a:r>
              <a:rPr lang="es-ES_tradnl" dirty="0"/>
              <a:t>Ambiente: Altas temperaturas, alta humedad, exposición directa al sol, falta de movimiento de aire </a:t>
            </a:r>
          </a:p>
          <a:p>
            <a:r>
              <a:rPr lang="es-ES_tradnl" dirty="0"/>
              <a:t>Fuentes de calor radiante </a:t>
            </a:r>
          </a:p>
          <a:p>
            <a:r>
              <a:rPr lang="es-ES_tradnl" dirty="0"/>
              <a:t>Ropa: múltiples capas, colores obscuros, ropa ajustada o que restringe el movimiento </a:t>
            </a:r>
          </a:p>
          <a:p>
            <a:r>
              <a:rPr lang="es-ES_tradnl" dirty="0"/>
              <a:t>No tomar suficientes líquidos</a:t>
            </a:r>
          </a:p>
        </p:txBody>
      </p:sp>
      <p:sp>
        <p:nvSpPr>
          <p:cNvPr id="5" name="Footer Placeholder 4">
            <a:extLst>
              <a:ext uri="{FF2B5EF4-FFF2-40B4-BE49-F238E27FC236}">
                <a16:creationId xmlns:a16="http://schemas.microsoft.com/office/drawing/2014/main" id="{D08CC5DC-4BED-4740-9499-5362A8BD03F3}"/>
              </a:ext>
            </a:extLst>
          </p:cNvPr>
          <p:cNvSpPr>
            <a:spLocks noGrp="1"/>
          </p:cNvSpPr>
          <p:nvPr>
            <p:ph type="ftr" sz="quarter" idx="11"/>
          </p:nvPr>
        </p:nvSpPr>
        <p:spPr>
          <a:xfrm>
            <a:off x="533400" y="5954237"/>
            <a:ext cx="8057444" cy="825190"/>
          </a:xfrm>
        </p:spPr>
        <p:txBody>
          <a:bodyPr/>
          <a:lstStyle/>
          <a:p>
            <a:pPr algn="ctr"/>
            <a:r>
              <a:rPr lang="es-ES_tradnl" i="1" dirty="0"/>
              <a:t>Este material fue producido bajo el subsidio numero SH05051SH8 de la administración ocupacional de seguridad y salud de departamento de E. U. del trabajo. No necesariamente refleja el punto de vista o las políticas del departamento de E.U. del trabajo tampoco la mención de nombres comerciales, productos o organizaciones implica aprobación de el Gobierno de E.U.</a:t>
            </a:r>
            <a:endParaRPr lang="es-ES_tradnl" dirty="0"/>
          </a:p>
        </p:txBody>
      </p:sp>
    </p:spTree>
    <p:extLst>
      <p:ext uri="{BB962C8B-B14F-4D97-AF65-F5344CB8AC3E}">
        <p14:creationId xmlns:p14="http://schemas.microsoft.com/office/powerpoint/2010/main" val="78893740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CEA9C1-F336-3144-B62F-6DBF6CA1E4F3}"/>
              </a:ext>
            </a:extLst>
          </p:cNvPr>
          <p:cNvSpPr>
            <a:spLocks noGrp="1"/>
          </p:cNvSpPr>
          <p:nvPr>
            <p:ph type="title"/>
          </p:nvPr>
        </p:nvSpPr>
        <p:spPr/>
        <p:txBody>
          <a:bodyPr/>
          <a:lstStyle/>
          <a:p>
            <a:r>
              <a:rPr lang="es-ES_tradnl" dirty="0"/>
              <a:t>Factores de riesgo continuación</a:t>
            </a:r>
          </a:p>
        </p:txBody>
      </p:sp>
      <p:sp>
        <p:nvSpPr>
          <p:cNvPr id="5" name="Footer Placeholder 4">
            <a:extLst>
              <a:ext uri="{FF2B5EF4-FFF2-40B4-BE49-F238E27FC236}">
                <a16:creationId xmlns:a16="http://schemas.microsoft.com/office/drawing/2014/main" id="{1EAF550E-E0A2-A34B-8C62-940E0CDFB575}"/>
              </a:ext>
            </a:extLst>
          </p:cNvPr>
          <p:cNvSpPr>
            <a:spLocks noGrp="1"/>
          </p:cNvSpPr>
          <p:nvPr>
            <p:ph type="ftr" sz="quarter" idx="11"/>
          </p:nvPr>
        </p:nvSpPr>
        <p:spPr>
          <a:xfrm>
            <a:off x="533400" y="5954237"/>
            <a:ext cx="8057444" cy="825190"/>
          </a:xfrm>
        </p:spPr>
        <p:txBody>
          <a:bodyPr/>
          <a:lstStyle/>
          <a:p>
            <a:pPr algn="ctr"/>
            <a:r>
              <a:rPr lang="es-ES_tradnl" i="1" dirty="0"/>
              <a:t>Este material fue producido bajo el subsidio numero SH05051SH8 de la administración ocupacional de seguridad y salud de departamento de E. U. del trabajo. No necesariamente refleja el punto de vista o las políticas del departamento de E.U. del trabajo tampoco la mención de nombres comerciales, productos o organizaciones implica aprobación de el Gobierno de E.U.</a:t>
            </a:r>
            <a:endParaRPr lang="es-ES_tradnl" dirty="0"/>
          </a:p>
        </p:txBody>
      </p:sp>
      <p:sp>
        <p:nvSpPr>
          <p:cNvPr id="8" name="Content Placeholder 2">
            <a:extLst>
              <a:ext uri="{FF2B5EF4-FFF2-40B4-BE49-F238E27FC236}">
                <a16:creationId xmlns:a16="http://schemas.microsoft.com/office/drawing/2014/main" id="{C08A5DD0-BC03-0846-B43D-4E8DC33944FA}"/>
              </a:ext>
            </a:extLst>
          </p:cNvPr>
          <p:cNvSpPr>
            <a:spLocks noGrp="1"/>
          </p:cNvSpPr>
          <p:nvPr>
            <p:ph idx="1"/>
          </p:nvPr>
        </p:nvSpPr>
        <p:spPr>
          <a:xfrm>
            <a:off x="533400" y="2273813"/>
            <a:ext cx="8085083" cy="3461257"/>
          </a:xfrm>
        </p:spPr>
        <p:txBody>
          <a:bodyPr>
            <a:normAutofit/>
          </a:bodyPr>
          <a:lstStyle/>
          <a:p>
            <a:r>
              <a:rPr lang="es-ES_tradnl" dirty="0"/>
              <a:t>Algunos medicamentos </a:t>
            </a:r>
          </a:p>
          <a:p>
            <a:r>
              <a:rPr lang="es-ES_tradnl" dirty="0"/>
              <a:t>Alcohol y cafeína</a:t>
            </a:r>
          </a:p>
          <a:p>
            <a:r>
              <a:rPr lang="es-ES_tradnl" dirty="0"/>
              <a:t>Edad</a:t>
            </a:r>
          </a:p>
          <a:p>
            <a:r>
              <a:rPr lang="es-ES_tradnl" dirty="0"/>
              <a:t>Obesidad y falta de actividad física </a:t>
            </a:r>
          </a:p>
          <a:p>
            <a:r>
              <a:rPr lang="es-ES_tradnl" dirty="0"/>
              <a:t>Trabajadoras embarazadas</a:t>
            </a:r>
          </a:p>
          <a:p>
            <a:r>
              <a:rPr lang="es-ES_tradnl" dirty="0"/>
              <a:t>Trabajadores con poca salud</a:t>
            </a:r>
          </a:p>
          <a:p>
            <a:r>
              <a:rPr lang="es-ES_tradnl" dirty="0"/>
              <a:t>Enfermedades previas relacionadas con el calor</a:t>
            </a:r>
          </a:p>
          <a:p>
            <a:pPr marL="0" indent="0">
              <a:buNone/>
            </a:pPr>
            <a:endParaRPr lang="es-ES_tradnl" dirty="0"/>
          </a:p>
        </p:txBody>
      </p:sp>
    </p:spTree>
    <p:extLst>
      <p:ext uri="{BB962C8B-B14F-4D97-AF65-F5344CB8AC3E}">
        <p14:creationId xmlns:p14="http://schemas.microsoft.com/office/powerpoint/2010/main" val="170897785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6A85DD-AD48-6247-AB30-6BB72BF35C5D}"/>
              </a:ext>
            </a:extLst>
          </p:cNvPr>
          <p:cNvSpPr>
            <a:spLocks noGrp="1"/>
          </p:cNvSpPr>
          <p:nvPr>
            <p:ph type="title"/>
          </p:nvPr>
        </p:nvSpPr>
        <p:spPr/>
        <p:txBody>
          <a:bodyPr/>
          <a:lstStyle/>
          <a:p>
            <a:r>
              <a:rPr lang="es-ES_tradnl" dirty="0"/>
              <a:t>Deshidratación</a:t>
            </a:r>
          </a:p>
        </p:txBody>
      </p:sp>
      <p:sp>
        <p:nvSpPr>
          <p:cNvPr id="3" name="Content Placeholder 2">
            <a:extLst>
              <a:ext uri="{FF2B5EF4-FFF2-40B4-BE49-F238E27FC236}">
                <a16:creationId xmlns:a16="http://schemas.microsoft.com/office/drawing/2014/main" id="{C41162E7-4D7C-414F-9153-E2EAF41092EC}"/>
              </a:ext>
            </a:extLst>
          </p:cNvPr>
          <p:cNvSpPr>
            <a:spLocks noGrp="1"/>
          </p:cNvSpPr>
          <p:nvPr>
            <p:ph sz="half" idx="1"/>
          </p:nvPr>
        </p:nvSpPr>
        <p:spPr>
          <a:xfrm>
            <a:off x="533401" y="2800062"/>
            <a:ext cx="4265692" cy="2223773"/>
          </a:xfrm>
        </p:spPr>
        <p:txBody>
          <a:bodyPr/>
          <a:lstStyle/>
          <a:p>
            <a:pPr marL="0" indent="0" algn="ctr">
              <a:buNone/>
            </a:pPr>
            <a:r>
              <a:rPr lang="es-ES_tradnl" sz="3600" dirty="0"/>
              <a:t>Cuando utilizas o pierdes mas fluidos de los que tomas</a:t>
            </a:r>
          </a:p>
          <a:p>
            <a:endParaRPr lang="es-ES_tradnl" dirty="0"/>
          </a:p>
        </p:txBody>
      </p:sp>
      <p:pic>
        <p:nvPicPr>
          <p:cNvPr id="8" name="Picture Placeholder 7" descr="Esta es una foto de un trabajador sudando profusamente.">
            <a:extLst>
              <a:ext uri="{FF2B5EF4-FFF2-40B4-BE49-F238E27FC236}">
                <a16:creationId xmlns:a16="http://schemas.microsoft.com/office/drawing/2014/main" id="{9AF0E06E-9D16-734E-B33D-A7C55F75350F}"/>
              </a:ext>
            </a:extLst>
          </p:cNvPr>
          <p:cNvPicPr>
            <a:picLocks noGrp="1" noChangeAspect="1"/>
          </p:cNvPicPr>
          <p:nvPr>
            <p:ph type="pic" sz="quarter" idx="12"/>
          </p:nvPr>
        </p:nvPicPr>
        <p:blipFill>
          <a:blip r:embed="rId3">
            <a:extLst>
              <a:ext uri="{28A0092B-C50C-407E-A947-70E740481C1C}">
                <a14:useLocalDpi xmlns:a14="http://schemas.microsoft.com/office/drawing/2010/main"/>
              </a:ext>
            </a:extLst>
          </a:blip>
          <a:srcRect/>
          <a:stretch>
            <a:fillRect/>
          </a:stretch>
        </p:blipFill>
        <p:spPr>
          <a:xfrm>
            <a:off x="5006899" y="491766"/>
            <a:ext cx="4265692" cy="6505095"/>
          </a:xfrm>
          <a:effectLst>
            <a:softEdge rad="114300"/>
          </a:effectLst>
        </p:spPr>
      </p:pic>
      <p:sp>
        <p:nvSpPr>
          <p:cNvPr id="6" name="Footer Placeholder 4">
            <a:extLst>
              <a:ext uri="{FF2B5EF4-FFF2-40B4-BE49-F238E27FC236}">
                <a16:creationId xmlns:a16="http://schemas.microsoft.com/office/drawing/2014/main" id="{967A5B67-9AC8-1140-AFAF-D1BE4FE89B7E}"/>
              </a:ext>
            </a:extLst>
          </p:cNvPr>
          <p:cNvSpPr>
            <a:spLocks noGrp="1"/>
          </p:cNvSpPr>
          <p:nvPr>
            <p:ph type="ftr" sz="quarter" idx="11"/>
          </p:nvPr>
        </p:nvSpPr>
        <p:spPr>
          <a:xfrm>
            <a:off x="533401" y="5746944"/>
            <a:ext cx="4265692" cy="825190"/>
          </a:xfrm>
        </p:spPr>
        <p:txBody>
          <a:bodyPr/>
          <a:lstStyle/>
          <a:p>
            <a:pPr algn="ctr"/>
            <a:r>
              <a:rPr lang="es-ES_tradnl" i="1" dirty="0"/>
              <a:t>Este material fue producido bajo el subsidio numero SH05051SH8 de la administración ocupacional de seguridad y salud de departamento de E. U. del trabajo. No necesariamente refleja el punto de vista o las políticas del departamento de E.U. del trabajo tampoco la mención de nombres comerciales, productos o organizaciones implica aprobación de el Gobierno de E.U.</a:t>
            </a:r>
            <a:endParaRPr lang="es-ES_tradnl" dirty="0"/>
          </a:p>
        </p:txBody>
      </p:sp>
    </p:spTree>
    <p:extLst>
      <p:ext uri="{BB962C8B-B14F-4D97-AF65-F5344CB8AC3E}">
        <p14:creationId xmlns:p14="http://schemas.microsoft.com/office/powerpoint/2010/main" val="346497454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110467-0882-1041-8EAC-0D926F898B49}"/>
              </a:ext>
            </a:extLst>
          </p:cNvPr>
          <p:cNvSpPr>
            <a:spLocks noGrp="1"/>
          </p:cNvSpPr>
          <p:nvPr>
            <p:ph type="title"/>
          </p:nvPr>
        </p:nvSpPr>
        <p:spPr/>
        <p:txBody>
          <a:bodyPr/>
          <a:lstStyle/>
          <a:p>
            <a:r>
              <a:rPr lang="es-ES_tradnl" dirty="0"/>
              <a:t>Calambres por calor</a:t>
            </a:r>
          </a:p>
        </p:txBody>
      </p:sp>
      <p:pic>
        <p:nvPicPr>
          <p:cNvPr id="7" name="Content Placeholder 6" descr="Esta es una foto de un trabajador afuera con un calambre de calor en la pantorrilla. Él está agarrando su pantorrilla.">
            <a:extLst>
              <a:ext uri="{FF2B5EF4-FFF2-40B4-BE49-F238E27FC236}">
                <a16:creationId xmlns:a16="http://schemas.microsoft.com/office/drawing/2014/main" id="{3BAB1DA6-A05F-1F4A-9574-4C0CAC6DF3F3}"/>
              </a:ext>
            </a:extLst>
          </p:cNvPr>
          <p:cNvPicPr>
            <a:picLocks noGrp="1" noChangeAspect="1"/>
          </p:cNvPicPr>
          <p:nvPr>
            <p:ph sz="half" idx="4294967295"/>
          </p:nvPr>
        </p:nvPicPr>
        <p:blipFill>
          <a:blip r:embed="rId3"/>
          <a:stretch>
            <a:fillRect/>
          </a:stretch>
        </p:blipFill>
        <p:spPr>
          <a:xfrm>
            <a:off x="4956771" y="469233"/>
            <a:ext cx="4337044" cy="6505565"/>
          </a:xfrm>
          <a:effectLst>
            <a:softEdge rad="114300"/>
          </a:effectLst>
        </p:spPr>
      </p:pic>
      <p:sp>
        <p:nvSpPr>
          <p:cNvPr id="6" name="Footer Placeholder 4">
            <a:extLst>
              <a:ext uri="{FF2B5EF4-FFF2-40B4-BE49-F238E27FC236}">
                <a16:creationId xmlns:a16="http://schemas.microsoft.com/office/drawing/2014/main" id="{5355B8DD-F6ED-5A4E-86AB-28C174E035E8}"/>
              </a:ext>
            </a:extLst>
          </p:cNvPr>
          <p:cNvSpPr>
            <a:spLocks noGrp="1"/>
          </p:cNvSpPr>
          <p:nvPr>
            <p:ph type="ftr" sz="quarter" idx="11"/>
          </p:nvPr>
        </p:nvSpPr>
        <p:spPr>
          <a:xfrm>
            <a:off x="533400" y="5793439"/>
            <a:ext cx="4293019" cy="825190"/>
          </a:xfrm>
        </p:spPr>
        <p:txBody>
          <a:bodyPr/>
          <a:lstStyle/>
          <a:p>
            <a:pPr algn="ctr"/>
            <a:r>
              <a:rPr lang="es-ES_tradnl" sz="1000" i="1" dirty="0"/>
              <a:t>Este material fue producido bajo el subsidio numero SH05051SH8 de la administración ocupacional de seguridad y salud de departamento de E. U. del trabajo. No necesariamente refleja el punto de vista o las políticas del departamento de E.U. del trabajo tampoco la mención de nombres comerciales, productos o organizaciones implica aprobación de el Gobierno de E.U.</a:t>
            </a:r>
            <a:endParaRPr lang="es-ES_tradnl" sz="1000" dirty="0"/>
          </a:p>
        </p:txBody>
      </p:sp>
      <p:sp>
        <p:nvSpPr>
          <p:cNvPr id="9" name="Content Placeholder 2">
            <a:extLst>
              <a:ext uri="{FF2B5EF4-FFF2-40B4-BE49-F238E27FC236}">
                <a16:creationId xmlns:a16="http://schemas.microsoft.com/office/drawing/2014/main" id="{763BF760-C805-6142-BA5B-1C0CABE1E44C}"/>
              </a:ext>
            </a:extLst>
          </p:cNvPr>
          <p:cNvSpPr>
            <a:spLocks noGrp="1"/>
          </p:cNvSpPr>
          <p:nvPr>
            <p:ph sz="half" idx="1"/>
          </p:nvPr>
        </p:nvSpPr>
        <p:spPr>
          <a:xfrm>
            <a:off x="352921" y="2446841"/>
            <a:ext cx="4473498" cy="2947070"/>
          </a:xfrm>
        </p:spPr>
        <p:txBody>
          <a:bodyPr>
            <a:normAutofit/>
          </a:bodyPr>
          <a:lstStyle/>
          <a:p>
            <a:pPr marL="0" indent="0" algn="ctr">
              <a:buNone/>
            </a:pPr>
            <a:r>
              <a:rPr lang="es-ES_tradnl" sz="3000" dirty="0"/>
              <a:t>Calambres musculares o espasmos son causados por la perdida de electrolitos a causa de sudoración en exceso. </a:t>
            </a:r>
          </a:p>
        </p:txBody>
      </p:sp>
    </p:spTree>
    <p:extLst>
      <p:ext uri="{BB962C8B-B14F-4D97-AF65-F5344CB8AC3E}">
        <p14:creationId xmlns:p14="http://schemas.microsoft.com/office/powerpoint/2010/main" val="282163341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3" descr="Esta es una foto de una mujer que sufre de agotamiento por calor.">
            <a:extLst>
              <a:ext uri="{FF2B5EF4-FFF2-40B4-BE49-F238E27FC236}">
                <a16:creationId xmlns:a16="http://schemas.microsoft.com/office/drawing/2014/main" id="{B65D303E-9870-6840-9A28-132801042534}"/>
              </a:ext>
            </a:extLst>
          </p:cNvPr>
          <p:cNvPicPr>
            <a:picLocks noGrp="1" noChangeAspect="1"/>
          </p:cNvPicPr>
          <p:nvPr>
            <p:ph sz="half" idx="4294967295"/>
          </p:nvPr>
        </p:nvPicPr>
        <p:blipFill>
          <a:blip r:embed="rId3"/>
          <a:stretch>
            <a:fillRect/>
          </a:stretch>
        </p:blipFill>
        <p:spPr>
          <a:xfrm>
            <a:off x="5006898" y="490408"/>
            <a:ext cx="4262244" cy="6390170"/>
          </a:xfrm>
          <a:prstGeom prst="rect">
            <a:avLst/>
          </a:prstGeom>
          <a:effectLst>
            <a:softEdge rad="114300"/>
          </a:effectLst>
        </p:spPr>
      </p:pic>
      <p:sp>
        <p:nvSpPr>
          <p:cNvPr id="7" name="Footer Placeholder 4">
            <a:extLst>
              <a:ext uri="{FF2B5EF4-FFF2-40B4-BE49-F238E27FC236}">
                <a16:creationId xmlns:a16="http://schemas.microsoft.com/office/drawing/2014/main" id="{D7E92F22-7EB9-1245-8876-EA7F64ECBFED}"/>
              </a:ext>
            </a:extLst>
          </p:cNvPr>
          <p:cNvSpPr>
            <a:spLocks noGrp="1"/>
          </p:cNvSpPr>
          <p:nvPr>
            <p:ph type="ftr" sz="quarter" idx="11"/>
          </p:nvPr>
        </p:nvSpPr>
        <p:spPr>
          <a:xfrm>
            <a:off x="520493" y="5779602"/>
            <a:ext cx="4262244" cy="825190"/>
          </a:xfrm>
        </p:spPr>
        <p:txBody>
          <a:bodyPr/>
          <a:lstStyle/>
          <a:p>
            <a:pPr algn="ctr"/>
            <a:r>
              <a:rPr lang="es-ES_tradnl" i="1" dirty="0"/>
              <a:t>Este material fue producido bajo el subsidio numero SH05051SH8 de la administración ocupacional de seguridad y salud de departamento de E. U. del trabajo. No necesariamente refleja el punto de vista o las políticas del departamento de E.U. del trabajo tampoco la mención de nombres comerciales, productos o organizaciones implica aprobación de el Gobierno de E.U.</a:t>
            </a:r>
            <a:endParaRPr lang="es-ES_tradnl" dirty="0"/>
          </a:p>
        </p:txBody>
      </p:sp>
      <p:sp>
        <p:nvSpPr>
          <p:cNvPr id="10" name="Title 1">
            <a:extLst>
              <a:ext uri="{FF2B5EF4-FFF2-40B4-BE49-F238E27FC236}">
                <a16:creationId xmlns:a16="http://schemas.microsoft.com/office/drawing/2014/main" id="{F6F75384-8C09-9644-A88E-D7190C33643A}"/>
              </a:ext>
            </a:extLst>
          </p:cNvPr>
          <p:cNvSpPr>
            <a:spLocks noGrp="1"/>
          </p:cNvSpPr>
          <p:nvPr>
            <p:ph type="title"/>
          </p:nvPr>
        </p:nvSpPr>
        <p:spPr>
          <a:xfrm>
            <a:off x="1216634" y="775806"/>
            <a:ext cx="3924078" cy="1080938"/>
          </a:xfrm>
        </p:spPr>
        <p:txBody>
          <a:bodyPr/>
          <a:lstStyle/>
          <a:p>
            <a:r>
              <a:rPr lang="es-ES_tradnl" dirty="0"/>
              <a:t>Agotamiento por calor</a:t>
            </a:r>
          </a:p>
        </p:txBody>
      </p:sp>
      <p:sp>
        <p:nvSpPr>
          <p:cNvPr id="11" name="Content Placeholder 2">
            <a:extLst>
              <a:ext uri="{FF2B5EF4-FFF2-40B4-BE49-F238E27FC236}">
                <a16:creationId xmlns:a16="http://schemas.microsoft.com/office/drawing/2014/main" id="{BA9F371A-3A0D-5048-8AAD-80B07E30CAA6}"/>
              </a:ext>
            </a:extLst>
          </p:cNvPr>
          <p:cNvSpPr>
            <a:spLocks noGrp="1"/>
          </p:cNvSpPr>
          <p:nvPr>
            <p:ph sz="half" idx="1"/>
          </p:nvPr>
        </p:nvSpPr>
        <p:spPr>
          <a:xfrm>
            <a:off x="288692" y="2406866"/>
            <a:ext cx="4852020" cy="3079534"/>
          </a:xfrm>
        </p:spPr>
        <p:txBody>
          <a:bodyPr>
            <a:normAutofit lnSpcReduction="10000"/>
          </a:bodyPr>
          <a:lstStyle/>
          <a:p>
            <a:pPr marL="0" indent="0">
              <a:lnSpc>
                <a:spcPct val="100000"/>
              </a:lnSpc>
              <a:spcBef>
                <a:spcPts val="1200"/>
              </a:spcBef>
              <a:buNone/>
            </a:pPr>
            <a:r>
              <a:rPr lang="es-ES" sz="2300" dirty="0"/>
              <a:t>Su cuerpo se está sobrecalentando </a:t>
            </a:r>
          </a:p>
          <a:p>
            <a:pPr>
              <a:lnSpc>
                <a:spcPct val="100000"/>
              </a:lnSpc>
              <a:spcBef>
                <a:spcPts val="1200"/>
              </a:spcBef>
            </a:pPr>
            <a:r>
              <a:rPr lang="es-ES_tradnl" sz="2300" dirty="0"/>
              <a:t>Dolor de cabeza, nauseas, mareos </a:t>
            </a:r>
          </a:p>
          <a:p>
            <a:pPr>
              <a:lnSpc>
                <a:spcPct val="100000"/>
              </a:lnSpc>
              <a:spcBef>
                <a:spcPts val="1200"/>
              </a:spcBef>
            </a:pPr>
            <a:r>
              <a:rPr lang="es-ES_tradnl" sz="2300" dirty="0"/>
              <a:t>Sudoración excesiva</a:t>
            </a:r>
          </a:p>
          <a:p>
            <a:pPr>
              <a:lnSpc>
                <a:spcPct val="100000"/>
              </a:lnSpc>
              <a:spcBef>
                <a:spcPts val="1200"/>
              </a:spcBef>
            </a:pPr>
            <a:r>
              <a:rPr lang="es-ES_tradnl" sz="2300" dirty="0"/>
              <a:t>Irritabilidad</a:t>
            </a:r>
          </a:p>
          <a:p>
            <a:pPr>
              <a:lnSpc>
                <a:spcPct val="100000"/>
              </a:lnSpc>
              <a:spcBef>
                <a:spcPts val="1200"/>
              </a:spcBef>
            </a:pPr>
            <a:r>
              <a:rPr lang="es-ES_tradnl" sz="2300" dirty="0"/>
              <a:t>Sed</a:t>
            </a:r>
          </a:p>
          <a:p>
            <a:pPr>
              <a:lnSpc>
                <a:spcPct val="100000"/>
              </a:lnSpc>
              <a:spcBef>
                <a:spcPts val="1200"/>
              </a:spcBef>
            </a:pPr>
            <a:r>
              <a:rPr lang="es-ES_tradnl" sz="2300" dirty="0"/>
              <a:t>Temperatura elevada del cuerpo</a:t>
            </a:r>
          </a:p>
          <a:p>
            <a:pPr>
              <a:spcBef>
                <a:spcPts val="1200"/>
              </a:spcBef>
            </a:pPr>
            <a:endParaRPr lang="es-ES_tradnl" dirty="0"/>
          </a:p>
        </p:txBody>
      </p:sp>
    </p:spTree>
    <p:extLst>
      <p:ext uri="{BB962C8B-B14F-4D97-AF65-F5344CB8AC3E}">
        <p14:creationId xmlns:p14="http://schemas.microsoft.com/office/powerpoint/2010/main" val="267363984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descr="Esta es una foto de alguien que se ha derrumbado por un golpe de calor.">
            <a:extLst>
              <a:ext uri="{FF2B5EF4-FFF2-40B4-BE49-F238E27FC236}">
                <a16:creationId xmlns:a16="http://schemas.microsoft.com/office/drawing/2014/main" id="{E3C8C5DD-8A74-D440-919B-B886D2B9023D}"/>
              </a:ext>
            </a:extLst>
          </p:cNvPr>
          <p:cNvPicPr>
            <a:picLocks noGrp="1"/>
          </p:cNvPicPr>
          <p:nvPr>
            <p:ph sz="half" idx="4294967295"/>
          </p:nvPr>
        </p:nvPicPr>
        <p:blipFill rotWithShape="1">
          <a:blip r:embed="rId3">
            <a:extLst>
              <a:ext uri="{28A0092B-C50C-407E-A947-70E740481C1C}">
                <a14:useLocalDpi xmlns:a14="http://schemas.microsoft.com/office/drawing/2010/main"/>
              </a:ext>
            </a:extLst>
          </a:blip>
          <a:srcRect/>
          <a:stretch/>
        </p:blipFill>
        <p:spPr bwMode="auto">
          <a:xfrm>
            <a:off x="4910642" y="480831"/>
            <a:ext cx="4371141" cy="6507596"/>
          </a:xfrm>
          <a:prstGeom prst="rect">
            <a:avLst/>
          </a:prstGeom>
          <a:ln>
            <a:noFill/>
          </a:ln>
          <a:effectLst>
            <a:outerShdw sx="2000" sy="2000" algn="ctr" rotWithShape="0">
              <a:srgbClr val="000000"/>
            </a:outerShdw>
            <a:softEdge rad="114300"/>
          </a:effectLst>
          <a:extLst>
            <a:ext uri="{53640926-AAD7-44D8-BBD7-CCE9431645EC}">
              <a14:shadowObscured xmlns:a14="http://schemas.microsoft.com/office/drawing/2010/main"/>
            </a:ext>
          </a:extLst>
        </p:spPr>
      </p:pic>
      <p:sp>
        <p:nvSpPr>
          <p:cNvPr id="7" name="Footer Placeholder 4">
            <a:extLst>
              <a:ext uri="{FF2B5EF4-FFF2-40B4-BE49-F238E27FC236}">
                <a16:creationId xmlns:a16="http://schemas.microsoft.com/office/drawing/2014/main" id="{B9C5E4E0-5A46-864D-B3FB-AA0E94967673}"/>
              </a:ext>
            </a:extLst>
          </p:cNvPr>
          <p:cNvSpPr>
            <a:spLocks noGrp="1"/>
          </p:cNvSpPr>
          <p:nvPr>
            <p:ph type="ftr" sz="quarter" idx="11"/>
          </p:nvPr>
        </p:nvSpPr>
        <p:spPr>
          <a:xfrm>
            <a:off x="549571" y="5865243"/>
            <a:ext cx="4224580" cy="825190"/>
          </a:xfrm>
        </p:spPr>
        <p:txBody>
          <a:bodyPr/>
          <a:lstStyle/>
          <a:p>
            <a:pPr algn="ctr"/>
            <a:r>
              <a:rPr lang="es-ES_tradnl" i="1" dirty="0"/>
              <a:t>Este material fue producido bajo el subsidio numero SH05051SH8 de la administración ocupacional de seguridad y salud de departamento de E. U. del trabajo. No necesariamente refleja el punto de vista o las políticas del departamento de E.U. del trabajo tampoco la mención de nombres comerciales, productos o organizaciones implica aprobación de el Gobierno de E.U.</a:t>
            </a:r>
            <a:endParaRPr lang="es-ES_tradnl" dirty="0"/>
          </a:p>
        </p:txBody>
      </p:sp>
      <p:sp>
        <p:nvSpPr>
          <p:cNvPr id="10" name="Title 1">
            <a:extLst>
              <a:ext uri="{FF2B5EF4-FFF2-40B4-BE49-F238E27FC236}">
                <a16:creationId xmlns:a16="http://schemas.microsoft.com/office/drawing/2014/main" id="{95A2395E-61D0-AD44-B7F5-0669C1D83FB7}"/>
              </a:ext>
            </a:extLst>
          </p:cNvPr>
          <p:cNvSpPr>
            <a:spLocks noGrp="1"/>
          </p:cNvSpPr>
          <p:nvPr>
            <p:ph type="title"/>
          </p:nvPr>
        </p:nvSpPr>
        <p:spPr>
          <a:xfrm>
            <a:off x="1216634" y="753228"/>
            <a:ext cx="3924078" cy="1080938"/>
          </a:xfrm>
        </p:spPr>
        <p:txBody>
          <a:bodyPr/>
          <a:lstStyle/>
          <a:p>
            <a:r>
              <a:rPr lang="es-ES_tradnl" dirty="0"/>
              <a:t>Golpe de calor</a:t>
            </a:r>
          </a:p>
        </p:txBody>
      </p:sp>
      <p:sp>
        <p:nvSpPr>
          <p:cNvPr id="11" name="Content Placeholder 2">
            <a:extLst>
              <a:ext uri="{FF2B5EF4-FFF2-40B4-BE49-F238E27FC236}">
                <a16:creationId xmlns:a16="http://schemas.microsoft.com/office/drawing/2014/main" id="{BBDAC7B1-A25D-DD4F-B7C0-7372A81FE078}"/>
              </a:ext>
            </a:extLst>
          </p:cNvPr>
          <p:cNvSpPr>
            <a:spLocks noGrp="1"/>
          </p:cNvSpPr>
          <p:nvPr>
            <p:ph sz="half" idx="1"/>
          </p:nvPr>
        </p:nvSpPr>
        <p:spPr>
          <a:xfrm>
            <a:off x="425112" y="2046603"/>
            <a:ext cx="4485530" cy="3835495"/>
          </a:xfrm>
        </p:spPr>
        <p:txBody>
          <a:bodyPr>
            <a:noAutofit/>
          </a:bodyPr>
          <a:lstStyle/>
          <a:p>
            <a:pPr marL="0" indent="0">
              <a:lnSpc>
                <a:spcPct val="100000"/>
              </a:lnSpc>
              <a:spcBef>
                <a:spcPts val="1200"/>
              </a:spcBef>
              <a:buNone/>
            </a:pPr>
            <a:r>
              <a:rPr lang="es-ES" sz="2100" dirty="0"/>
              <a:t>Su cuerpo ya no puede regular su temperatura central </a:t>
            </a:r>
          </a:p>
          <a:p>
            <a:pPr>
              <a:lnSpc>
                <a:spcPct val="100000"/>
              </a:lnSpc>
              <a:spcBef>
                <a:spcPts val="1200"/>
              </a:spcBef>
            </a:pPr>
            <a:r>
              <a:rPr lang="es-ES_tradnl" sz="2100" dirty="0"/>
              <a:t>Una emergencia médica. </a:t>
            </a:r>
          </a:p>
          <a:p>
            <a:pPr>
              <a:lnSpc>
                <a:spcPct val="100000"/>
              </a:lnSpc>
              <a:spcBef>
                <a:spcPts val="1200"/>
              </a:spcBef>
            </a:pPr>
            <a:r>
              <a:rPr lang="es-ES_tradnl" sz="2100" dirty="0"/>
              <a:t>Confusión</a:t>
            </a:r>
          </a:p>
          <a:p>
            <a:pPr>
              <a:spcBef>
                <a:spcPts val="1200"/>
              </a:spcBef>
            </a:pPr>
            <a:r>
              <a:rPr lang="es-ES_tradnl" sz="2100" dirty="0"/>
              <a:t>Perdida de conciencia</a:t>
            </a:r>
          </a:p>
          <a:p>
            <a:pPr>
              <a:spcBef>
                <a:spcPts val="1200"/>
              </a:spcBef>
            </a:pPr>
            <a:r>
              <a:rPr lang="es-ES_tradnl" sz="2100" dirty="0"/>
              <a:t>Piel caliente, seca y roja </a:t>
            </a:r>
          </a:p>
          <a:p>
            <a:pPr>
              <a:spcBef>
                <a:spcPts val="1200"/>
              </a:spcBef>
            </a:pPr>
            <a:r>
              <a:rPr lang="es-ES_tradnl" sz="2100" dirty="0"/>
              <a:t>Convulsiones</a:t>
            </a:r>
          </a:p>
          <a:p>
            <a:pPr>
              <a:spcBef>
                <a:spcPts val="1200"/>
              </a:spcBef>
            </a:pPr>
            <a:r>
              <a:rPr lang="es-ES_tradnl" sz="2100" dirty="0"/>
              <a:t>Temperatura del cuerpo demasiado alta</a:t>
            </a:r>
          </a:p>
        </p:txBody>
      </p:sp>
    </p:spTree>
    <p:extLst>
      <p:ext uri="{BB962C8B-B14F-4D97-AF65-F5344CB8AC3E}">
        <p14:creationId xmlns:p14="http://schemas.microsoft.com/office/powerpoint/2010/main" val="338524929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descr="Esta es una foto de una mujer que sufre de hiponatremia.">
            <a:extLst>
              <a:ext uri="{FF2B5EF4-FFF2-40B4-BE49-F238E27FC236}">
                <a16:creationId xmlns:a16="http://schemas.microsoft.com/office/drawing/2014/main" id="{29C37870-46C2-834B-8B93-94913B4162D5}"/>
              </a:ext>
            </a:extLst>
          </p:cNvPr>
          <p:cNvPicPr>
            <a:picLocks noGrp="1" noChangeAspect="1"/>
          </p:cNvPicPr>
          <p:nvPr>
            <p:ph sz="half" idx="4294967295"/>
          </p:nvPr>
        </p:nvPicPr>
        <p:blipFill rotWithShape="1">
          <a:blip r:embed="rId3">
            <a:extLst>
              <a:ext uri="{28A0092B-C50C-407E-A947-70E740481C1C}">
                <a14:useLocalDpi xmlns:a14="http://schemas.microsoft.com/office/drawing/2010/main"/>
              </a:ext>
            </a:extLst>
          </a:blip>
          <a:srcRect/>
          <a:stretch/>
        </p:blipFill>
        <p:spPr>
          <a:xfrm>
            <a:off x="5049506" y="493301"/>
            <a:ext cx="4208213" cy="6474173"/>
          </a:xfrm>
          <a:prstGeom prst="rect">
            <a:avLst/>
          </a:prstGeom>
          <a:effectLst>
            <a:softEdge rad="114300"/>
          </a:effectLst>
        </p:spPr>
      </p:pic>
      <p:sp>
        <p:nvSpPr>
          <p:cNvPr id="8" name="Footer Placeholder 4">
            <a:extLst>
              <a:ext uri="{FF2B5EF4-FFF2-40B4-BE49-F238E27FC236}">
                <a16:creationId xmlns:a16="http://schemas.microsoft.com/office/drawing/2014/main" id="{5432E2CB-47DA-D04D-9442-2E013B0FB017}"/>
              </a:ext>
            </a:extLst>
          </p:cNvPr>
          <p:cNvSpPr>
            <a:spLocks noGrp="1"/>
          </p:cNvSpPr>
          <p:nvPr>
            <p:ph type="ftr" sz="quarter" idx="11"/>
          </p:nvPr>
        </p:nvSpPr>
        <p:spPr>
          <a:xfrm>
            <a:off x="425112" y="5773696"/>
            <a:ext cx="4208213" cy="825190"/>
          </a:xfrm>
        </p:spPr>
        <p:txBody>
          <a:bodyPr/>
          <a:lstStyle/>
          <a:p>
            <a:pPr algn="ctr"/>
            <a:r>
              <a:rPr lang="es-ES_tradnl" i="1" dirty="0"/>
              <a:t>Este material fue producido bajo el subsidio numero SH05051SH8 de la administración ocupacional de seguridad y salud de departamento de E. U. del trabajo. No necesariamente refleja el punto de vista o las políticas del departamento de E.U. del trabajo tampoco la mención de nombres comerciales, productos o organizaciones implica aprobación de el Gobierno de E.U.</a:t>
            </a:r>
            <a:endParaRPr lang="es-ES_tradnl" dirty="0"/>
          </a:p>
        </p:txBody>
      </p:sp>
      <p:sp>
        <p:nvSpPr>
          <p:cNvPr id="10" name="Title 1">
            <a:extLst>
              <a:ext uri="{FF2B5EF4-FFF2-40B4-BE49-F238E27FC236}">
                <a16:creationId xmlns:a16="http://schemas.microsoft.com/office/drawing/2014/main" id="{1889DB9B-F026-0845-9FD6-613A37222AD6}"/>
              </a:ext>
            </a:extLst>
          </p:cNvPr>
          <p:cNvSpPr>
            <a:spLocks noGrp="1"/>
          </p:cNvSpPr>
          <p:nvPr>
            <p:ph type="title"/>
          </p:nvPr>
        </p:nvSpPr>
        <p:spPr>
          <a:xfrm>
            <a:off x="1216634" y="753228"/>
            <a:ext cx="3924078" cy="1080938"/>
          </a:xfrm>
        </p:spPr>
        <p:txBody>
          <a:bodyPr/>
          <a:lstStyle/>
          <a:p>
            <a:r>
              <a:rPr lang="es-ES_tradnl" dirty="0"/>
              <a:t>Hiponatremia</a:t>
            </a:r>
          </a:p>
        </p:txBody>
      </p:sp>
      <p:sp>
        <p:nvSpPr>
          <p:cNvPr id="11" name="Content Placeholder 2">
            <a:extLst>
              <a:ext uri="{FF2B5EF4-FFF2-40B4-BE49-F238E27FC236}">
                <a16:creationId xmlns:a16="http://schemas.microsoft.com/office/drawing/2014/main" id="{33A65275-DFFB-3541-9CC7-B15BC295CFB2}"/>
              </a:ext>
            </a:extLst>
          </p:cNvPr>
          <p:cNvSpPr>
            <a:spLocks noGrp="1"/>
          </p:cNvSpPr>
          <p:nvPr>
            <p:ph sz="half" idx="1"/>
          </p:nvPr>
        </p:nvSpPr>
        <p:spPr>
          <a:xfrm>
            <a:off x="425112" y="2076765"/>
            <a:ext cx="4473498" cy="3568635"/>
          </a:xfrm>
        </p:spPr>
        <p:txBody>
          <a:bodyPr>
            <a:normAutofit lnSpcReduction="10000"/>
          </a:bodyPr>
          <a:lstStyle/>
          <a:p>
            <a:pPr marL="0" indent="0">
              <a:lnSpc>
                <a:spcPct val="100000"/>
              </a:lnSpc>
              <a:buNone/>
            </a:pPr>
            <a:r>
              <a:rPr lang="es-ES_tradnl" sz="2100" dirty="0"/>
              <a:t>Bajo contenido de sodio en plasma</a:t>
            </a:r>
          </a:p>
          <a:p>
            <a:pPr>
              <a:lnSpc>
                <a:spcPct val="100000"/>
              </a:lnSpc>
            </a:pPr>
            <a:r>
              <a:rPr lang="es-ES_tradnl" sz="2100" dirty="0"/>
              <a:t>Nauseas, vomito</a:t>
            </a:r>
          </a:p>
          <a:p>
            <a:pPr>
              <a:lnSpc>
                <a:spcPct val="100000"/>
              </a:lnSpc>
            </a:pPr>
            <a:r>
              <a:rPr lang="es-ES_tradnl" sz="2100" dirty="0"/>
              <a:t>Dolor de cabeza, irritabilidad, confusión</a:t>
            </a:r>
          </a:p>
          <a:p>
            <a:pPr>
              <a:lnSpc>
                <a:spcPct val="100000"/>
              </a:lnSpc>
            </a:pPr>
            <a:r>
              <a:rPr lang="es-ES_tradnl" sz="2100" dirty="0"/>
              <a:t>Perdida de energía, fatiga y somnolencia</a:t>
            </a:r>
          </a:p>
          <a:p>
            <a:pPr>
              <a:lnSpc>
                <a:spcPct val="100000"/>
              </a:lnSpc>
            </a:pPr>
            <a:r>
              <a:rPr lang="es-ES_tradnl" sz="2100" dirty="0"/>
              <a:t>Debilidad muscular o calambres</a:t>
            </a:r>
          </a:p>
          <a:p>
            <a:pPr>
              <a:lnSpc>
                <a:spcPct val="100000"/>
              </a:lnSpc>
            </a:pPr>
            <a:r>
              <a:rPr lang="es-ES_tradnl" sz="2100" dirty="0"/>
              <a:t>Orinar frecuentemente</a:t>
            </a:r>
          </a:p>
          <a:p>
            <a:pPr>
              <a:lnSpc>
                <a:spcPct val="100000"/>
              </a:lnSpc>
            </a:pPr>
            <a:r>
              <a:rPr lang="es-ES_tradnl" sz="2100" dirty="0"/>
              <a:t>Convulsiones, coma</a:t>
            </a:r>
          </a:p>
          <a:p>
            <a:endParaRPr lang="es-ES_tradnl" dirty="0"/>
          </a:p>
        </p:txBody>
      </p:sp>
    </p:spTree>
    <p:extLst>
      <p:ext uri="{BB962C8B-B14F-4D97-AF65-F5344CB8AC3E}">
        <p14:creationId xmlns:p14="http://schemas.microsoft.com/office/powerpoint/2010/main" val="229858462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59D928-9F9A-594A-A42A-982B061746BF}"/>
              </a:ext>
            </a:extLst>
          </p:cNvPr>
          <p:cNvSpPr>
            <a:spLocks noGrp="1"/>
          </p:cNvSpPr>
          <p:nvPr>
            <p:ph type="title"/>
          </p:nvPr>
        </p:nvSpPr>
        <p:spPr>
          <a:xfrm>
            <a:off x="1216633" y="753228"/>
            <a:ext cx="5048699" cy="1080938"/>
          </a:xfrm>
        </p:spPr>
        <p:txBody>
          <a:bodyPr/>
          <a:lstStyle/>
          <a:p>
            <a:r>
              <a:rPr lang="en-US" dirty="0"/>
              <a:t>OSHA</a:t>
            </a:r>
          </a:p>
        </p:txBody>
      </p:sp>
      <p:sp>
        <p:nvSpPr>
          <p:cNvPr id="3" name="Content Placeholder 2">
            <a:extLst>
              <a:ext uri="{FF2B5EF4-FFF2-40B4-BE49-F238E27FC236}">
                <a16:creationId xmlns:a16="http://schemas.microsoft.com/office/drawing/2014/main" id="{5A10AB01-A49D-CD45-BE31-C25D5532C13F}"/>
              </a:ext>
            </a:extLst>
          </p:cNvPr>
          <p:cNvSpPr>
            <a:spLocks noGrp="1"/>
          </p:cNvSpPr>
          <p:nvPr>
            <p:ph sz="half" idx="1"/>
          </p:nvPr>
        </p:nvSpPr>
        <p:spPr>
          <a:xfrm>
            <a:off x="533401" y="2514656"/>
            <a:ext cx="8077198" cy="2937877"/>
          </a:xfrm>
        </p:spPr>
        <p:txBody>
          <a:bodyPr>
            <a:normAutofit fontScale="77500" lnSpcReduction="20000"/>
          </a:bodyPr>
          <a:lstStyle/>
          <a:p>
            <a:pPr marL="0" indent="0">
              <a:lnSpc>
                <a:spcPct val="120000"/>
              </a:lnSpc>
              <a:spcBef>
                <a:spcPts val="1200"/>
              </a:spcBef>
              <a:buNone/>
            </a:pPr>
            <a:r>
              <a:rPr lang="es-ES_tradnl" sz="3200" dirty="0"/>
              <a:t>Bajo la ley de OSHA:</a:t>
            </a:r>
          </a:p>
          <a:p>
            <a:pPr>
              <a:lnSpc>
                <a:spcPct val="120000"/>
              </a:lnSpc>
              <a:spcBef>
                <a:spcPts val="1200"/>
              </a:spcBef>
            </a:pPr>
            <a:r>
              <a:rPr lang="es-ES_tradnl" sz="3200" dirty="0"/>
              <a:t>Empleadores tienen la responsabilidad de proteger a los trabajadores de reconocer peligros serios incluyendo enfermedades relacionadas con el calor. </a:t>
            </a:r>
          </a:p>
          <a:p>
            <a:pPr>
              <a:lnSpc>
                <a:spcPct val="120000"/>
              </a:lnSpc>
              <a:spcBef>
                <a:spcPts val="1200"/>
              </a:spcBef>
            </a:pPr>
            <a:r>
              <a:rPr lang="es-ES_tradnl" sz="3200" dirty="0"/>
              <a:t>Trabajadores tienen el derecho de trabajar en lugar Seguro.</a:t>
            </a:r>
          </a:p>
        </p:txBody>
      </p:sp>
      <p:sp>
        <p:nvSpPr>
          <p:cNvPr id="6" name="Footer Placeholder 4">
            <a:extLst>
              <a:ext uri="{FF2B5EF4-FFF2-40B4-BE49-F238E27FC236}">
                <a16:creationId xmlns:a16="http://schemas.microsoft.com/office/drawing/2014/main" id="{D51A696A-545E-C942-95B1-30363451E9D8}"/>
              </a:ext>
            </a:extLst>
          </p:cNvPr>
          <p:cNvSpPr>
            <a:spLocks noGrp="1"/>
          </p:cNvSpPr>
          <p:nvPr>
            <p:ph type="ftr" sz="quarter" idx="11"/>
          </p:nvPr>
        </p:nvSpPr>
        <p:spPr>
          <a:xfrm>
            <a:off x="533400" y="5954237"/>
            <a:ext cx="8057444" cy="825190"/>
          </a:xfrm>
        </p:spPr>
        <p:txBody>
          <a:bodyPr/>
          <a:lstStyle/>
          <a:p>
            <a:pPr algn="ctr"/>
            <a:r>
              <a:rPr lang="es-ES_tradnl" i="1" dirty="0"/>
              <a:t>Este material fue producido bajo el subsidio numero SH05051SH8 de la administración ocupacional de seguridad y salud de departamento de E. U. del trabajo. No necesariamente refleja el punto de vista o las políticas del departamento de E.U. del trabajo tampoco la mención de nombres comerciales, productos o organizaciones implica aprobación de el Gobierno de E.U.</a:t>
            </a:r>
            <a:endParaRPr lang="es-ES_tradnl" dirty="0"/>
          </a:p>
        </p:txBody>
      </p:sp>
    </p:spTree>
    <p:extLst>
      <p:ext uri="{BB962C8B-B14F-4D97-AF65-F5344CB8AC3E}">
        <p14:creationId xmlns:p14="http://schemas.microsoft.com/office/powerpoint/2010/main" val="47026590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7A6A48-32A8-784E-82F4-2A85C05001C9}"/>
              </a:ext>
            </a:extLst>
          </p:cNvPr>
          <p:cNvSpPr>
            <a:spLocks noGrp="1"/>
          </p:cNvSpPr>
          <p:nvPr>
            <p:ph type="ctrTitle"/>
          </p:nvPr>
        </p:nvSpPr>
        <p:spPr>
          <a:xfrm>
            <a:off x="0" y="2602765"/>
            <a:ext cx="6618342" cy="1373070"/>
          </a:xfrm>
        </p:spPr>
        <p:txBody>
          <a:bodyPr/>
          <a:lstStyle/>
          <a:p>
            <a:r>
              <a:rPr lang="es-ES_tradnl" sz="3500" dirty="0"/>
              <a:t>Enfermedades relacionadas con el calor: </a:t>
            </a:r>
            <a:r>
              <a:rPr lang="es-ES_tradnl" sz="3600" dirty="0"/>
              <a:t>Prevención </a:t>
            </a:r>
            <a:r>
              <a:rPr lang="es-ES_tradnl" sz="3500" dirty="0"/>
              <a:t> </a:t>
            </a:r>
          </a:p>
        </p:txBody>
      </p:sp>
      <p:sp>
        <p:nvSpPr>
          <p:cNvPr id="3" name="Subtitle 2">
            <a:extLst>
              <a:ext uri="{FF2B5EF4-FFF2-40B4-BE49-F238E27FC236}">
                <a16:creationId xmlns:a16="http://schemas.microsoft.com/office/drawing/2014/main" id="{86C9041A-C51E-F44B-B068-07BC7F38EBC4}"/>
              </a:ext>
            </a:extLst>
          </p:cNvPr>
          <p:cNvSpPr>
            <a:spLocks noGrp="1"/>
          </p:cNvSpPr>
          <p:nvPr>
            <p:ph type="subTitle" idx="1"/>
          </p:nvPr>
        </p:nvSpPr>
        <p:spPr/>
        <p:txBody>
          <a:bodyPr>
            <a:normAutofit/>
          </a:bodyPr>
          <a:lstStyle/>
          <a:p>
            <a:r>
              <a:rPr lang="es-ES_tradnl" sz="3000" dirty="0"/>
              <a:t>Un riesgo fácil de combatir</a:t>
            </a:r>
          </a:p>
        </p:txBody>
      </p:sp>
      <p:sp>
        <p:nvSpPr>
          <p:cNvPr id="5" name="Footer Placeholder 4">
            <a:extLst>
              <a:ext uri="{FF2B5EF4-FFF2-40B4-BE49-F238E27FC236}">
                <a16:creationId xmlns:a16="http://schemas.microsoft.com/office/drawing/2014/main" id="{D3107CBC-489A-6243-8F50-5243BAA6CFC2}"/>
              </a:ext>
            </a:extLst>
          </p:cNvPr>
          <p:cNvSpPr>
            <a:spLocks noGrp="1"/>
          </p:cNvSpPr>
          <p:nvPr>
            <p:ph type="ftr" sz="quarter" idx="11"/>
          </p:nvPr>
        </p:nvSpPr>
        <p:spPr>
          <a:xfrm>
            <a:off x="543278" y="5619910"/>
            <a:ext cx="8057444" cy="825190"/>
          </a:xfrm>
        </p:spPr>
        <p:txBody>
          <a:bodyPr/>
          <a:lstStyle/>
          <a:p>
            <a:r>
              <a:rPr lang="es-ES_tradnl" i="1" dirty="0"/>
              <a:t>Este material fue producido bajo el subsidio numero SH05051SH8 de la administración ocupacional de seguridad y salud de departamento de E. U. del trabajo. No necesariamente refleja el punto de vista o las políticas del departamento de E.U. del trabajo tampoco la mención de nombres comerciales, productos o organizaciones implica aprobación de el Gobierno de E.U.</a:t>
            </a:r>
            <a:endParaRPr lang="es-ES_tradnl" dirty="0"/>
          </a:p>
        </p:txBody>
      </p:sp>
    </p:spTree>
    <p:extLst>
      <p:ext uri="{BB962C8B-B14F-4D97-AF65-F5344CB8AC3E}">
        <p14:creationId xmlns:p14="http://schemas.microsoft.com/office/powerpoint/2010/main" val="427001188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FFA6C1-06B3-E64F-B313-404940AE2F19}"/>
              </a:ext>
            </a:extLst>
          </p:cNvPr>
          <p:cNvSpPr>
            <a:spLocks noGrp="1"/>
          </p:cNvSpPr>
          <p:nvPr>
            <p:ph type="title"/>
          </p:nvPr>
        </p:nvSpPr>
        <p:spPr/>
        <p:txBody>
          <a:bodyPr/>
          <a:lstStyle/>
          <a:p>
            <a:r>
              <a:rPr lang="es-ES_tradnl" dirty="0"/>
              <a:t>Prevención</a:t>
            </a:r>
          </a:p>
        </p:txBody>
      </p:sp>
      <p:sp>
        <p:nvSpPr>
          <p:cNvPr id="3" name="Content Placeholder 2">
            <a:extLst>
              <a:ext uri="{FF2B5EF4-FFF2-40B4-BE49-F238E27FC236}">
                <a16:creationId xmlns:a16="http://schemas.microsoft.com/office/drawing/2014/main" id="{5A047720-3C30-4D49-ABA5-FC03554FDB0F}"/>
              </a:ext>
            </a:extLst>
          </p:cNvPr>
          <p:cNvSpPr>
            <a:spLocks noGrp="1"/>
          </p:cNvSpPr>
          <p:nvPr>
            <p:ph sz="half" idx="1"/>
          </p:nvPr>
        </p:nvSpPr>
        <p:spPr>
          <a:xfrm>
            <a:off x="304794" y="2076765"/>
            <a:ext cx="4800600" cy="3568635"/>
          </a:xfrm>
        </p:spPr>
        <p:txBody>
          <a:bodyPr>
            <a:normAutofit fontScale="92500" lnSpcReduction="10000"/>
          </a:bodyPr>
          <a:lstStyle/>
          <a:p>
            <a:pPr>
              <a:lnSpc>
                <a:spcPct val="120000"/>
              </a:lnSpc>
            </a:pPr>
            <a:r>
              <a:rPr lang="es-ES_tradnl" dirty="0"/>
              <a:t>Enfermedades relacionadas con el calor pueden ser prevenidas.</a:t>
            </a:r>
          </a:p>
          <a:p>
            <a:pPr>
              <a:lnSpc>
                <a:spcPct val="120000"/>
              </a:lnSpc>
            </a:pPr>
            <a:r>
              <a:rPr lang="es-ES_tradnl" dirty="0"/>
              <a:t>Factores claves incluyen:</a:t>
            </a:r>
          </a:p>
          <a:p>
            <a:pPr lvl="1">
              <a:lnSpc>
                <a:spcPct val="120000"/>
              </a:lnSpc>
            </a:pPr>
            <a:r>
              <a:rPr lang="es-ES_tradnl" sz="2400" dirty="0"/>
              <a:t>Entrenamiento</a:t>
            </a:r>
          </a:p>
          <a:p>
            <a:pPr lvl="1">
              <a:lnSpc>
                <a:spcPct val="120000"/>
              </a:lnSpc>
            </a:pPr>
            <a:r>
              <a:rPr lang="es-ES_tradnl" sz="2400" dirty="0"/>
              <a:t>Climatización </a:t>
            </a:r>
          </a:p>
          <a:p>
            <a:pPr lvl="1">
              <a:lnSpc>
                <a:spcPct val="120000"/>
              </a:lnSpc>
            </a:pPr>
            <a:r>
              <a:rPr lang="es-ES_tradnl" sz="2400" dirty="0"/>
              <a:t>Descansar en la sombra</a:t>
            </a:r>
          </a:p>
          <a:p>
            <a:pPr lvl="1">
              <a:lnSpc>
                <a:spcPct val="120000"/>
              </a:lnSpc>
            </a:pPr>
            <a:r>
              <a:rPr lang="es-ES_tradnl" sz="2400" dirty="0"/>
              <a:t>Tomar líquidos</a:t>
            </a:r>
          </a:p>
          <a:p>
            <a:pPr lvl="1">
              <a:lnSpc>
                <a:spcPct val="120000"/>
              </a:lnSpc>
            </a:pPr>
            <a:r>
              <a:rPr lang="es-ES_tradnl" sz="2400" dirty="0"/>
              <a:t>Monitorear</a:t>
            </a:r>
            <a:endParaRPr lang="es-ES_tradnl" dirty="0"/>
          </a:p>
        </p:txBody>
      </p:sp>
      <p:pic>
        <p:nvPicPr>
          <p:cNvPr id="8" name="Picture Placeholder 7" descr="Esta es una foto de una mujer trabajando afuera en el sol. Ella parece estar descansando.">
            <a:extLst>
              <a:ext uri="{FF2B5EF4-FFF2-40B4-BE49-F238E27FC236}">
                <a16:creationId xmlns:a16="http://schemas.microsoft.com/office/drawing/2014/main" id="{8E982B77-49FE-7144-ACB9-3BFA416E0BE6}"/>
              </a:ext>
            </a:extLst>
          </p:cNvPr>
          <p:cNvPicPr>
            <a:picLocks noGrp="1" noChangeAspect="1"/>
          </p:cNvPicPr>
          <p:nvPr>
            <p:ph type="pic" sz="quarter" idx="13"/>
          </p:nvPr>
        </p:nvPicPr>
        <p:blipFill rotWithShape="1">
          <a:blip r:embed="rId3">
            <a:extLst>
              <a:ext uri="{28A0092B-C50C-407E-A947-70E740481C1C}">
                <a14:useLocalDpi xmlns:a14="http://schemas.microsoft.com/office/drawing/2010/main"/>
              </a:ext>
            </a:extLst>
          </a:blip>
          <a:srcRect/>
          <a:stretch/>
        </p:blipFill>
        <p:spPr>
          <a:xfrm>
            <a:off x="4965254" y="491067"/>
            <a:ext cx="4309202" cy="6468536"/>
          </a:xfrm>
          <a:effectLst>
            <a:softEdge rad="114300"/>
          </a:effectLst>
        </p:spPr>
      </p:pic>
      <p:sp>
        <p:nvSpPr>
          <p:cNvPr id="7" name="Footer Placeholder 4">
            <a:extLst>
              <a:ext uri="{FF2B5EF4-FFF2-40B4-BE49-F238E27FC236}">
                <a16:creationId xmlns:a16="http://schemas.microsoft.com/office/drawing/2014/main" id="{D0621A87-AF45-0A42-8031-8257F44948B4}"/>
              </a:ext>
            </a:extLst>
          </p:cNvPr>
          <p:cNvSpPr>
            <a:spLocks noGrp="1"/>
          </p:cNvSpPr>
          <p:nvPr>
            <p:ph type="ftr" sz="quarter" idx="11"/>
          </p:nvPr>
        </p:nvSpPr>
        <p:spPr>
          <a:xfrm>
            <a:off x="421969" y="5790025"/>
            <a:ext cx="4309203" cy="825190"/>
          </a:xfrm>
        </p:spPr>
        <p:txBody>
          <a:bodyPr/>
          <a:lstStyle/>
          <a:p>
            <a:pPr algn="ctr"/>
            <a:r>
              <a:rPr lang="es-ES_tradnl" i="1" dirty="0"/>
              <a:t>Este material fue producido bajo el subsidio numero SH05051SH8 de la administración ocupacional de seguridad y salud de departamento de E. U. del trabajo. No necesariamente refleja el punto de vista o las políticas del departamento de E.U. del trabajo tampoco la mención de nombres comerciales, productos o organizaciones implica aprobación de el Gobierno de E.U.</a:t>
            </a:r>
            <a:endParaRPr lang="es-ES_tradnl" dirty="0"/>
          </a:p>
        </p:txBody>
      </p:sp>
    </p:spTree>
    <p:extLst>
      <p:ext uri="{BB962C8B-B14F-4D97-AF65-F5344CB8AC3E}">
        <p14:creationId xmlns:p14="http://schemas.microsoft.com/office/powerpoint/2010/main" val="151291518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6" descr="Esta es una foto de un trabajador trabajando afuera en el sol.">
            <a:extLst>
              <a:ext uri="{FF2B5EF4-FFF2-40B4-BE49-F238E27FC236}">
                <a16:creationId xmlns:a16="http://schemas.microsoft.com/office/drawing/2014/main" id="{68BFA01C-68C1-4040-9D93-96C2B80B46C3}"/>
              </a:ext>
            </a:extLst>
          </p:cNvPr>
          <p:cNvPicPr>
            <a:picLocks noGrp="1" noChangeAspect="1"/>
          </p:cNvPicPr>
          <p:nvPr>
            <p:ph sz="half" idx="4294967295"/>
          </p:nvPr>
        </p:nvPicPr>
        <p:blipFill rotWithShape="1">
          <a:blip r:embed="rId3">
            <a:extLst>
              <a:ext uri="{28A0092B-C50C-407E-A947-70E740481C1C}">
                <a14:useLocalDpi xmlns:a14="http://schemas.microsoft.com/office/drawing/2010/main"/>
              </a:ext>
            </a:extLst>
          </a:blip>
          <a:srcRect/>
          <a:stretch/>
        </p:blipFill>
        <p:spPr>
          <a:xfrm>
            <a:off x="5361872" y="2588443"/>
            <a:ext cx="3474506" cy="3056957"/>
          </a:xfrm>
          <a:effectLst>
            <a:softEdge rad="114300"/>
          </a:effectLst>
        </p:spPr>
      </p:pic>
      <p:sp>
        <p:nvSpPr>
          <p:cNvPr id="6" name="Footer Placeholder 4">
            <a:extLst>
              <a:ext uri="{FF2B5EF4-FFF2-40B4-BE49-F238E27FC236}">
                <a16:creationId xmlns:a16="http://schemas.microsoft.com/office/drawing/2014/main" id="{BF86FA91-4B6E-AB46-BBD4-9254D8B6CAD1}"/>
              </a:ext>
            </a:extLst>
          </p:cNvPr>
          <p:cNvSpPr>
            <a:spLocks noGrp="1"/>
          </p:cNvSpPr>
          <p:nvPr>
            <p:ph type="ftr" sz="quarter" idx="11"/>
          </p:nvPr>
        </p:nvSpPr>
        <p:spPr>
          <a:xfrm>
            <a:off x="533400" y="5954237"/>
            <a:ext cx="8057444" cy="825190"/>
          </a:xfrm>
        </p:spPr>
        <p:txBody>
          <a:bodyPr/>
          <a:lstStyle/>
          <a:p>
            <a:pPr algn="ctr"/>
            <a:r>
              <a:rPr lang="es-ES_tradnl" i="1" dirty="0"/>
              <a:t>Este material fue producido bajo el subsidio numero SH05051SH8 de la administración ocupacional de seguridad y salud de departamento de E. U. del trabajo. No necesariamente refleja el punto de vista o las políticas del departamento de E.U. del trabajo tampoco la mención de nombres comerciales, productos o organizaciones implica aprobación de el Gobierno de E.U.</a:t>
            </a:r>
            <a:endParaRPr lang="es-ES_tradnl" dirty="0"/>
          </a:p>
        </p:txBody>
      </p:sp>
      <p:sp>
        <p:nvSpPr>
          <p:cNvPr id="10" name="Title 1">
            <a:extLst>
              <a:ext uri="{FF2B5EF4-FFF2-40B4-BE49-F238E27FC236}">
                <a16:creationId xmlns:a16="http://schemas.microsoft.com/office/drawing/2014/main" id="{96598B12-2A8E-E743-AE73-84297F1C613D}"/>
              </a:ext>
            </a:extLst>
          </p:cNvPr>
          <p:cNvSpPr>
            <a:spLocks noGrp="1"/>
          </p:cNvSpPr>
          <p:nvPr>
            <p:ph type="title"/>
          </p:nvPr>
        </p:nvSpPr>
        <p:spPr>
          <a:xfrm>
            <a:off x="1216634" y="753228"/>
            <a:ext cx="3924078" cy="1080938"/>
          </a:xfrm>
        </p:spPr>
        <p:txBody>
          <a:bodyPr/>
          <a:lstStyle/>
          <a:p>
            <a:r>
              <a:rPr lang="es-ES_tradnl" dirty="0"/>
              <a:t>Aclimatarse</a:t>
            </a:r>
          </a:p>
        </p:txBody>
      </p:sp>
      <p:sp>
        <p:nvSpPr>
          <p:cNvPr id="11" name="Content Placeholder 2">
            <a:extLst>
              <a:ext uri="{FF2B5EF4-FFF2-40B4-BE49-F238E27FC236}">
                <a16:creationId xmlns:a16="http://schemas.microsoft.com/office/drawing/2014/main" id="{05D675A1-75A0-854D-BAE0-05B2D68DEA76}"/>
              </a:ext>
            </a:extLst>
          </p:cNvPr>
          <p:cNvSpPr>
            <a:spLocks noGrp="1"/>
          </p:cNvSpPr>
          <p:nvPr>
            <p:ph sz="half" idx="1"/>
          </p:nvPr>
        </p:nvSpPr>
        <p:spPr>
          <a:xfrm>
            <a:off x="533401" y="2175428"/>
            <a:ext cx="4473498" cy="3568635"/>
          </a:xfrm>
        </p:spPr>
        <p:txBody>
          <a:bodyPr>
            <a:noAutofit/>
          </a:bodyPr>
          <a:lstStyle/>
          <a:p>
            <a:pPr>
              <a:lnSpc>
                <a:spcPct val="100000"/>
              </a:lnSpc>
            </a:pPr>
            <a:r>
              <a:rPr lang="es-ES_tradnl" sz="2300" dirty="0"/>
              <a:t>Aclimatarse – incrementa su tolerancia al calor en un período de tiempo</a:t>
            </a:r>
          </a:p>
          <a:p>
            <a:pPr>
              <a:lnSpc>
                <a:spcPct val="100000"/>
              </a:lnSpc>
            </a:pPr>
            <a:r>
              <a:rPr lang="es-ES_tradnl" sz="2300" dirty="0"/>
              <a:t>Gradualmente incrementa el tiempo de trabajo en altas temperaturas en un período de 10 a 14 días</a:t>
            </a:r>
          </a:p>
          <a:p>
            <a:pPr>
              <a:lnSpc>
                <a:spcPct val="100000"/>
              </a:lnSpc>
            </a:pPr>
            <a:r>
              <a:rPr lang="es-ES_tradnl" sz="2300" dirty="0"/>
              <a:t>Después de unas vacaciones la tolerancia al calor se recupera en 2 a 3 días</a:t>
            </a:r>
          </a:p>
        </p:txBody>
      </p:sp>
    </p:spTree>
    <p:extLst>
      <p:ext uri="{BB962C8B-B14F-4D97-AF65-F5344CB8AC3E}">
        <p14:creationId xmlns:p14="http://schemas.microsoft.com/office/powerpoint/2010/main" val="37960382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6" descr="Esta es una foto de un trabajador tomando un descanso bajo el sol directo que está tomando una bebida deportiva. Parece que se está limpiando el sudor de la cara.">
            <a:extLst>
              <a:ext uri="{FF2B5EF4-FFF2-40B4-BE49-F238E27FC236}">
                <a16:creationId xmlns:a16="http://schemas.microsoft.com/office/drawing/2014/main" id="{9E4F78B7-23A6-B04C-960D-AAD9D0D18DB1}"/>
              </a:ext>
            </a:extLst>
          </p:cNvPr>
          <p:cNvPicPr>
            <a:picLocks noGrp="1" noChangeAspect="1"/>
          </p:cNvPicPr>
          <p:nvPr>
            <p:ph sz="half" idx="4294967295"/>
          </p:nvPr>
        </p:nvPicPr>
        <p:blipFill rotWithShape="1">
          <a:blip r:embed="rId3">
            <a:extLst>
              <a:ext uri="{28A0092B-C50C-407E-A947-70E740481C1C}">
                <a14:useLocalDpi xmlns:a14="http://schemas.microsoft.com/office/drawing/2010/main"/>
              </a:ext>
            </a:extLst>
          </a:blip>
          <a:srcRect/>
          <a:stretch/>
        </p:blipFill>
        <p:spPr>
          <a:xfrm>
            <a:off x="5757333" y="490269"/>
            <a:ext cx="3510844" cy="6519450"/>
          </a:xfrm>
          <a:effectLst>
            <a:softEdge rad="114300"/>
          </a:effectLst>
        </p:spPr>
      </p:pic>
      <p:sp>
        <p:nvSpPr>
          <p:cNvPr id="6" name="Footer Placeholder 4">
            <a:extLst>
              <a:ext uri="{FF2B5EF4-FFF2-40B4-BE49-F238E27FC236}">
                <a16:creationId xmlns:a16="http://schemas.microsoft.com/office/drawing/2014/main" id="{B4D46C0B-A377-4143-9A80-C4F1B5E1FD0C}"/>
              </a:ext>
            </a:extLst>
          </p:cNvPr>
          <p:cNvSpPr>
            <a:spLocks noGrp="1"/>
          </p:cNvSpPr>
          <p:nvPr>
            <p:ph type="ftr" sz="quarter" idx="11"/>
          </p:nvPr>
        </p:nvSpPr>
        <p:spPr>
          <a:xfrm>
            <a:off x="533400" y="5856263"/>
            <a:ext cx="5061488" cy="825190"/>
          </a:xfrm>
        </p:spPr>
        <p:txBody>
          <a:bodyPr/>
          <a:lstStyle/>
          <a:p>
            <a:pPr algn="ctr"/>
            <a:r>
              <a:rPr lang="es-ES_tradnl" i="1" dirty="0"/>
              <a:t>Este material fue producido bajo el subsidio numero SH05051SH8 de la administración ocupacional de seguridad y salud de departamento de E. U. del trabajo. No necesariamente refleja el punto de vista o las políticas del departamento de E.U. del trabajo tampoco la mención de nombres comerciales, productos o organizaciones implica aprobación de el Gobierno de E.U.</a:t>
            </a:r>
            <a:endParaRPr lang="es-ES_tradnl" dirty="0"/>
          </a:p>
        </p:txBody>
      </p:sp>
      <p:sp>
        <p:nvSpPr>
          <p:cNvPr id="10" name="Title 1">
            <a:extLst>
              <a:ext uri="{FF2B5EF4-FFF2-40B4-BE49-F238E27FC236}">
                <a16:creationId xmlns:a16="http://schemas.microsoft.com/office/drawing/2014/main" id="{C7E03F33-8BF2-BC41-A82B-F6C13663E54C}"/>
              </a:ext>
            </a:extLst>
          </p:cNvPr>
          <p:cNvSpPr>
            <a:spLocks noGrp="1"/>
          </p:cNvSpPr>
          <p:nvPr>
            <p:ph type="title"/>
          </p:nvPr>
        </p:nvSpPr>
        <p:spPr>
          <a:xfrm>
            <a:off x="1216634" y="753228"/>
            <a:ext cx="3924078" cy="1080938"/>
          </a:xfrm>
        </p:spPr>
        <p:txBody>
          <a:bodyPr/>
          <a:lstStyle/>
          <a:p>
            <a:r>
              <a:rPr lang="es-ES_tradnl" dirty="0"/>
              <a:t>Ajustar el horario</a:t>
            </a:r>
          </a:p>
        </p:txBody>
      </p:sp>
      <p:sp>
        <p:nvSpPr>
          <p:cNvPr id="11" name="Content Placeholder 2">
            <a:extLst>
              <a:ext uri="{FF2B5EF4-FFF2-40B4-BE49-F238E27FC236}">
                <a16:creationId xmlns:a16="http://schemas.microsoft.com/office/drawing/2014/main" id="{E57D6ED1-2978-7943-80A2-1ABB7AD10F48}"/>
              </a:ext>
            </a:extLst>
          </p:cNvPr>
          <p:cNvSpPr>
            <a:spLocks noGrp="1"/>
          </p:cNvSpPr>
          <p:nvPr>
            <p:ph sz="half" idx="1"/>
          </p:nvPr>
        </p:nvSpPr>
        <p:spPr>
          <a:xfrm>
            <a:off x="533400" y="2517953"/>
            <a:ext cx="4724399" cy="2947070"/>
          </a:xfrm>
        </p:spPr>
        <p:txBody>
          <a:bodyPr>
            <a:normAutofit fontScale="92500" lnSpcReduction="10000"/>
          </a:bodyPr>
          <a:lstStyle/>
          <a:p>
            <a:pPr>
              <a:lnSpc>
                <a:spcPct val="100000"/>
              </a:lnSpc>
              <a:spcBef>
                <a:spcPts val="1400"/>
              </a:spcBef>
            </a:pPr>
            <a:r>
              <a:rPr lang="es-ES_tradnl" sz="2800" dirty="0"/>
              <a:t>Trate de trabajar durante el tiempo mas fresco del día </a:t>
            </a:r>
          </a:p>
          <a:p>
            <a:pPr>
              <a:lnSpc>
                <a:spcPct val="100000"/>
              </a:lnSpc>
              <a:spcBef>
                <a:spcPts val="1400"/>
              </a:spcBef>
            </a:pPr>
            <a:r>
              <a:rPr lang="es-ES_tradnl" sz="2800" dirty="0"/>
              <a:t>Trabajadores nuevos podrían  no estar aclimatados– ajuste el horario para poder aclimatarse</a:t>
            </a:r>
            <a:endParaRPr lang="es-ES_tradnl" dirty="0"/>
          </a:p>
        </p:txBody>
      </p:sp>
    </p:spTree>
    <p:extLst>
      <p:ext uri="{BB962C8B-B14F-4D97-AF65-F5344CB8AC3E}">
        <p14:creationId xmlns:p14="http://schemas.microsoft.com/office/powerpoint/2010/main" val="417530960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Picture Placeholder 18" descr="Esta es una imagen de una estructura de sombra portátil que podría colocarse en un lugar de trabajo para proporcionar sombra.">
            <a:extLst>
              <a:ext uri="{FF2B5EF4-FFF2-40B4-BE49-F238E27FC236}">
                <a16:creationId xmlns:a16="http://schemas.microsoft.com/office/drawing/2014/main" id="{4964C2C7-86F2-B94D-8F8A-C4348A3901DD}"/>
              </a:ext>
            </a:extLst>
          </p:cNvPr>
          <p:cNvPicPr>
            <a:picLocks noGrp="1" noChangeAspect="1"/>
          </p:cNvPicPr>
          <p:nvPr>
            <p:ph type="pic" sz="quarter" idx="13"/>
          </p:nvPr>
        </p:nvPicPr>
        <p:blipFill>
          <a:blip r:embed="rId3">
            <a:extLst>
              <a:ext uri="{28A0092B-C50C-407E-A947-70E740481C1C}">
                <a14:useLocalDpi xmlns:a14="http://schemas.microsoft.com/office/drawing/2010/main"/>
              </a:ext>
            </a:extLst>
          </a:blip>
          <a:srcRect t="10873" b="10873"/>
          <a:stretch>
            <a:fillRect/>
          </a:stretch>
        </p:blipFill>
        <p:spPr>
          <a:xfrm>
            <a:off x="4816123" y="2220634"/>
            <a:ext cx="2435468" cy="1949979"/>
          </a:xfrm>
        </p:spPr>
      </p:pic>
      <p:pic>
        <p:nvPicPr>
          <p:cNvPr id="15" name="Picture Placeholder 14" descr="Esta es una imagen de un ventilador industrial que se puede usar para hacer circular el aire dentro o fuera de un lugar de trabajo.">
            <a:extLst>
              <a:ext uri="{FF2B5EF4-FFF2-40B4-BE49-F238E27FC236}">
                <a16:creationId xmlns:a16="http://schemas.microsoft.com/office/drawing/2014/main" id="{CD7B62B8-ADC7-364B-9B5C-E659DD3E6F1C}"/>
              </a:ext>
            </a:extLst>
          </p:cNvPr>
          <p:cNvPicPr>
            <a:picLocks noGrp="1" noChangeAspect="1"/>
          </p:cNvPicPr>
          <p:nvPr>
            <p:ph type="pic" sz="quarter" idx="12"/>
          </p:nvPr>
        </p:nvPicPr>
        <p:blipFill>
          <a:blip r:embed="rId4">
            <a:extLst>
              <a:ext uri="{28A0092B-C50C-407E-A947-70E740481C1C}">
                <a14:useLocalDpi xmlns:a14="http://schemas.microsoft.com/office/drawing/2010/main"/>
              </a:ext>
            </a:extLst>
          </a:blip>
          <a:srcRect t="502" b="502"/>
          <a:stretch>
            <a:fillRect/>
          </a:stretch>
        </p:blipFill>
        <p:spPr>
          <a:xfrm>
            <a:off x="7014524" y="3888897"/>
            <a:ext cx="1908948" cy="1953830"/>
          </a:xfrm>
        </p:spPr>
      </p:pic>
      <p:sp>
        <p:nvSpPr>
          <p:cNvPr id="7" name="Footer Placeholder 4">
            <a:extLst>
              <a:ext uri="{FF2B5EF4-FFF2-40B4-BE49-F238E27FC236}">
                <a16:creationId xmlns:a16="http://schemas.microsoft.com/office/drawing/2014/main" id="{22E4B218-23FB-DC4A-996A-327E6C3D5D24}"/>
              </a:ext>
            </a:extLst>
          </p:cNvPr>
          <p:cNvSpPr>
            <a:spLocks noGrp="1"/>
          </p:cNvSpPr>
          <p:nvPr>
            <p:ph type="ftr" sz="quarter" idx="11"/>
          </p:nvPr>
        </p:nvSpPr>
        <p:spPr>
          <a:xfrm>
            <a:off x="533400" y="5954237"/>
            <a:ext cx="8057444" cy="825190"/>
          </a:xfrm>
        </p:spPr>
        <p:txBody>
          <a:bodyPr/>
          <a:lstStyle/>
          <a:p>
            <a:pPr algn="ctr"/>
            <a:r>
              <a:rPr lang="es-ES_tradnl" i="1" dirty="0"/>
              <a:t>Este material fue producido bajo el subsidio numero SH05051SH8 de la administración ocupacional de seguridad y salud de departamento de E. U. del trabajo. No necesariamente refleja el punto de vista o las políticas del departamento de E.U. del trabajo tampoco la mención de nombres comerciales, productos o organizaciones implica aprobación de el Gobierno de E.U.</a:t>
            </a:r>
            <a:endParaRPr lang="es-ES_tradnl" dirty="0"/>
          </a:p>
        </p:txBody>
      </p:sp>
      <p:sp>
        <p:nvSpPr>
          <p:cNvPr id="11" name="Title 1">
            <a:extLst>
              <a:ext uri="{FF2B5EF4-FFF2-40B4-BE49-F238E27FC236}">
                <a16:creationId xmlns:a16="http://schemas.microsoft.com/office/drawing/2014/main" id="{89693774-C5B3-8444-B2C5-93B6C3BE5031}"/>
              </a:ext>
            </a:extLst>
          </p:cNvPr>
          <p:cNvSpPr>
            <a:spLocks noGrp="1"/>
          </p:cNvSpPr>
          <p:nvPr>
            <p:ph type="title"/>
          </p:nvPr>
        </p:nvSpPr>
        <p:spPr>
          <a:xfrm>
            <a:off x="1216633" y="753228"/>
            <a:ext cx="6216553" cy="1080938"/>
          </a:xfrm>
        </p:spPr>
        <p:txBody>
          <a:bodyPr/>
          <a:lstStyle/>
          <a:p>
            <a:r>
              <a:rPr lang="es-ES_tradnl" dirty="0"/>
              <a:t>Tome descansos frecuentes</a:t>
            </a:r>
          </a:p>
        </p:txBody>
      </p:sp>
      <p:sp>
        <p:nvSpPr>
          <p:cNvPr id="12" name="Content Placeholder 2">
            <a:extLst>
              <a:ext uri="{FF2B5EF4-FFF2-40B4-BE49-F238E27FC236}">
                <a16:creationId xmlns:a16="http://schemas.microsoft.com/office/drawing/2014/main" id="{22A38F7F-8947-BC4D-BC4E-1C20B1F30899}"/>
              </a:ext>
            </a:extLst>
          </p:cNvPr>
          <p:cNvSpPr>
            <a:spLocks noGrp="1"/>
          </p:cNvSpPr>
          <p:nvPr>
            <p:ph sz="half" idx="1"/>
          </p:nvPr>
        </p:nvSpPr>
        <p:spPr>
          <a:xfrm>
            <a:off x="510823" y="2299122"/>
            <a:ext cx="4305300" cy="3190159"/>
          </a:xfrm>
        </p:spPr>
        <p:txBody>
          <a:bodyPr>
            <a:normAutofit fontScale="92500" lnSpcReduction="10000"/>
          </a:bodyPr>
          <a:lstStyle/>
          <a:p>
            <a:r>
              <a:rPr lang="es-ES_tradnl" sz="2800" dirty="0"/>
              <a:t>Fuera del sol directo</a:t>
            </a:r>
          </a:p>
          <a:p>
            <a:r>
              <a:rPr lang="es-ES_tradnl" sz="2800" dirty="0"/>
              <a:t>Fresco, ubicación con sombra</a:t>
            </a:r>
          </a:p>
          <a:p>
            <a:r>
              <a:rPr lang="es-ES_tradnl" sz="2800" dirty="0"/>
              <a:t>Provea una estructura de sombra si no hay sombra disponible</a:t>
            </a:r>
          </a:p>
          <a:p>
            <a:r>
              <a:rPr lang="es-ES_tradnl" sz="2800" dirty="0"/>
              <a:t>Abanico para circular el aire</a:t>
            </a:r>
          </a:p>
          <a:p>
            <a:endParaRPr lang="es-ES_tradnl" dirty="0"/>
          </a:p>
        </p:txBody>
      </p:sp>
    </p:spTree>
    <p:extLst>
      <p:ext uri="{BB962C8B-B14F-4D97-AF65-F5344CB8AC3E}">
        <p14:creationId xmlns:p14="http://schemas.microsoft.com/office/powerpoint/2010/main" val="282651024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Content Placeholder 8" descr="Esta es una foto de un trabajador llenando una botella de agua personal de un enfriador de agua.">
            <a:extLst>
              <a:ext uri="{FF2B5EF4-FFF2-40B4-BE49-F238E27FC236}">
                <a16:creationId xmlns:a16="http://schemas.microsoft.com/office/drawing/2014/main" id="{8D4185A4-F9F6-2B4A-8FFE-2572F4C5529E}"/>
              </a:ext>
            </a:extLst>
          </p:cNvPr>
          <p:cNvPicPr>
            <a:picLocks noGrp="1" noChangeAspect="1"/>
          </p:cNvPicPr>
          <p:nvPr>
            <p:ph sz="half" idx="4294967295"/>
          </p:nvPr>
        </p:nvPicPr>
        <p:blipFill rotWithShape="1">
          <a:blip r:embed="rId3">
            <a:extLst>
              <a:ext uri="{28A0092B-C50C-407E-A947-70E740481C1C}">
                <a14:useLocalDpi xmlns:a14="http://schemas.microsoft.com/office/drawing/2010/main"/>
              </a:ext>
            </a:extLst>
          </a:blip>
          <a:srcRect/>
          <a:stretch/>
        </p:blipFill>
        <p:spPr>
          <a:xfrm>
            <a:off x="5326781" y="474133"/>
            <a:ext cx="3942970" cy="6510353"/>
          </a:xfrm>
          <a:effectLst>
            <a:softEdge rad="114300"/>
          </a:effectLst>
        </p:spPr>
      </p:pic>
      <p:sp>
        <p:nvSpPr>
          <p:cNvPr id="6" name="Footer Placeholder 4">
            <a:extLst>
              <a:ext uri="{FF2B5EF4-FFF2-40B4-BE49-F238E27FC236}">
                <a16:creationId xmlns:a16="http://schemas.microsoft.com/office/drawing/2014/main" id="{94D385ED-1BE2-D648-B496-F58C04AA2DE6}"/>
              </a:ext>
            </a:extLst>
          </p:cNvPr>
          <p:cNvSpPr>
            <a:spLocks noGrp="1"/>
          </p:cNvSpPr>
          <p:nvPr>
            <p:ph type="ftr" sz="quarter" idx="11"/>
          </p:nvPr>
        </p:nvSpPr>
        <p:spPr>
          <a:xfrm>
            <a:off x="533400" y="5872592"/>
            <a:ext cx="4473498" cy="825190"/>
          </a:xfrm>
        </p:spPr>
        <p:txBody>
          <a:bodyPr/>
          <a:lstStyle/>
          <a:p>
            <a:pPr algn="ctr"/>
            <a:r>
              <a:rPr lang="es-ES_tradnl" i="1" dirty="0"/>
              <a:t>Este material fue producido bajo el subsidio numero SH05051SH8 de la administración ocupacional de seguridad y salud de departamento de E. U. del trabajo. No necesariamente refleja el punto de vista o las políticas del departamento de E.U. del trabajo tampoco la mención de nombres comerciales, productos o organizaciones implica aprobación de el Gobierno de E.U.</a:t>
            </a:r>
            <a:endParaRPr lang="es-ES_tradnl" dirty="0"/>
          </a:p>
        </p:txBody>
      </p:sp>
      <p:sp>
        <p:nvSpPr>
          <p:cNvPr id="10" name="Title 1">
            <a:extLst>
              <a:ext uri="{FF2B5EF4-FFF2-40B4-BE49-F238E27FC236}">
                <a16:creationId xmlns:a16="http://schemas.microsoft.com/office/drawing/2014/main" id="{883BD1DE-6907-3046-97F1-D356446A0FA3}"/>
              </a:ext>
            </a:extLst>
          </p:cNvPr>
          <p:cNvSpPr>
            <a:spLocks noGrp="1"/>
          </p:cNvSpPr>
          <p:nvPr>
            <p:ph type="title"/>
          </p:nvPr>
        </p:nvSpPr>
        <p:spPr>
          <a:xfrm>
            <a:off x="1216634" y="753228"/>
            <a:ext cx="3924078" cy="1080938"/>
          </a:xfrm>
        </p:spPr>
        <p:txBody>
          <a:bodyPr/>
          <a:lstStyle/>
          <a:p>
            <a:r>
              <a:rPr lang="es-ES_tradnl" dirty="0"/>
              <a:t>Beber bastantes líquidos</a:t>
            </a:r>
          </a:p>
        </p:txBody>
      </p:sp>
      <p:sp>
        <p:nvSpPr>
          <p:cNvPr id="11" name="Content Placeholder 2">
            <a:extLst>
              <a:ext uri="{FF2B5EF4-FFF2-40B4-BE49-F238E27FC236}">
                <a16:creationId xmlns:a16="http://schemas.microsoft.com/office/drawing/2014/main" id="{3CDA7810-D6EE-BB45-B49A-E0FD7F4092CE}"/>
              </a:ext>
            </a:extLst>
          </p:cNvPr>
          <p:cNvSpPr>
            <a:spLocks noGrp="1"/>
          </p:cNvSpPr>
          <p:nvPr>
            <p:ph sz="half" idx="1"/>
          </p:nvPr>
        </p:nvSpPr>
        <p:spPr>
          <a:xfrm>
            <a:off x="533400" y="2144499"/>
            <a:ext cx="4607312" cy="3568635"/>
          </a:xfrm>
        </p:spPr>
        <p:txBody>
          <a:bodyPr>
            <a:normAutofit fontScale="92500"/>
          </a:bodyPr>
          <a:lstStyle/>
          <a:p>
            <a:pPr>
              <a:spcBef>
                <a:spcPts val="1200"/>
              </a:spcBef>
            </a:pPr>
            <a:r>
              <a:rPr lang="es-ES_tradnl" sz="2600" dirty="0"/>
              <a:t>Un vaso de agua cada 15-20 minutos</a:t>
            </a:r>
          </a:p>
          <a:p>
            <a:pPr>
              <a:spcBef>
                <a:spcPts val="1200"/>
              </a:spcBef>
            </a:pPr>
            <a:r>
              <a:rPr lang="es-ES_tradnl" sz="2600" dirty="0"/>
              <a:t>Temperatura del agua debe ser menos de 59°F </a:t>
            </a:r>
          </a:p>
          <a:p>
            <a:pPr>
              <a:spcBef>
                <a:spcPts val="1200"/>
              </a:spcBef>
            </a:pPr>
            <a:r>
              <a:rPr lang="es-ES_tradnl" sz="2600" dirty="0"/>
              <a:t>Vasos individuales</a:t>
            </a:r>
          </a:p>
          <a:p>
            <a:pPr>
              <a:spcBef>
                <a:spcPts val="1200"/>
              </a:spcBef>
            </a:pPr>
            <a:r>
              <a:rPr lang="es-ES_tradnl" sz="2600" dirty="0"/>
              <a:t>Si sudan por un período de tiempo prolongado-  Bebidas con electrolitos tales como bebidas deportivas</a:t>
            </a:r>
          </a:p>
          <a:p>
            <a:endParaRPr lang="es-ES_tradnl" dirty="0"/>
          </a:p>
        </p:txBody>
      </p:sp>
    </p:spTree>
    <p:extLst>
      <p:ext uri="{BB962C8B-B14F-4D97-AF65-F5344CB8AC3E}">
        <p14:creationId xmlns:p14="http://schemas.microsoft.com/office/powerpoint/2010/main" val="159270416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Content Placeholder 8" descr="Esta es una foto de dos trabajadores comiendo bocadillos salados mientras toman un descanso.">
            <a:extLst>
              <a:ext uri="{FF2B5EF4-FFF2-40B4-BE49-F238E27FC236}">
                <a16:creationId xmlns:a16="http://schemas.microsoft.com/office/drawing/2014/main" id="{8D4185A4-F9F6-2B4A-8FFE-2572F4C5529E}"/>
              </a:ext>
            </a:extLst>
          </p:cNvPr>
          <p:cNvPicPr>
            <a:picLocks noGrp="1" noChangeAspect="1"/>
          </p:cNvPicPr>
          <p:nvPr>
            <p:ph sz="half" idx="4294967295"/>
          </p:nvPr>
        </p:nvPicPr>
        <p:blipFill>
          <a:blip r:embed="rId3"/>
          <a:srcRect/>
          <a:stretch/>
        </p:blipFill>
        <p:spPr>
          <a:xfrm>
            <a:off x="4990790" y="509665"/>
            <a:ext cx="4278962" cy="6415235"/>
          </a:xfrm>
          <a:effectLst>
            <a:softEdge rad="114300"/>
          </a:effectLst>
        </p:spPr>
      </p:pic>
      <p:sp>
        <p:nvSpPr>
          <p:cNvPr id="6" name="Footer Placeholder 4">
            <a:extLst>
              <a:ext uri="{FF2B5EF4-FFF2-40B4-BE49-F238E27FC236}">
                <a16:creationId xmlns:a16="http://schemas.microsoft.com/office/drawing/2014/main" id="{94D385ED-1BE2-D648-B496-F58C04AA2DE6}"/>
              </a:ext>
            </a:extLst>
          </p:cNvPr>
          <p:cNvSpPr>
            <a:spLocks noGrp="1"/>
          </p:cNvSpPr>
          <p:nvPr>
            <p:ph type="ftr" sz="quarter" idx="11"/>
          </p:nvPr>
        </p:nvSpPr>
        <p:spPr>
          <a:xfrm>
            <a:off x="533400" y="5872592"/>
            <a:ext cx="4473498" cy="825190"/>
          </a:xfrm>
        </p:spPr>
        <p:txBody>
          <a:bodyPr/>
          <a:lstStyle/>
          <a:p>
            <a:pPr algn="ctr"/>
            <a:r>
              <a:rPr lang="es-ES_tradnl" i="1" dirty="0"/>
              <a:t>Este material fue producido bajo el subsidio numero SH05051SH8 de la administración ocupacional de seguridad y salud de departamento de E. U. del trabajo. No necesariamente refleja el punto de vista o las políticas del departamento de E.U. del trabajo tampoco la mención de nombres comerciales, productos o organizaciones implica aprobación de el Gobierno de E.U.</a:t>
            </a:r>
            <a:endParaRPr lang="es-ES_tradnl" dirty="0"/>
          </a:p>
        </p:txBody>
      </p:sp>
      <p:sp>
        <p:nvSpPr>
          <p:cNvPr id="10" name="Title 1">
            <a:extLst>
              <a:ext uri="{FF2B5EF4-FFF2-40B4-BE49-F238E27FC236}">
                <a16:creationId xmlns:a16="http://schemas.microsoft.com/office/drawing/2014/main" id="{883BD1DE-6907-3046-97F1-D356446A0FA3}"/>
              </a:ext>
            </a:extLst>
          </p:cNvPr>
          <p:cNvSpPr>
            <a:spLocks noGrp="1"/>
          </p:cNvSpPr>
          <p:nvPr>
            <p:ph type="title"/>
          </p:nvPr>
        </p:nvSpPr>
        <p:spPr>
          <a:xfrm>
            <a:off x="1216634" y="753228"/>
            <a:ext cx="3924078" cy="1080938"/>
          </a:xfrm>
        </p:spPr>
        <p:txBody>
          <a:bodyPr/>
          <a:lstStyle/>
          <a:p>
            <a:r>
              <a:rPr lang="es-ES_tradnl" dirty="0"/>
              <a:t>Comer refrigerios salados</a:t>
            </a:r>
          </a:p>
        </p:txBody>
      </p:sp>
      <p:sp>
        <p:nvSpPr>
          <p:cNvPr id="11" name="Content Placeholder 2">
            <a:extLst>
              <a:ext uri="{FF2B5EF4-FFF2-40B4-BE49-F238E27FC236}">
                <a16:creationId xmlns:a16="http://schemas.microsoft.com/office/drawing/2014/main" id="{3CDA7810-D6EE-BB45-B49A-E0FD7F4092CE}"/>
              </a:ext>
            </a:extLst>
          </p:cNvPr>
          <p:cNvSpPr>
            <a:spLocks noGrp="1"/>
          </p:cNvSpPr>
          <p:nvPr>
            <p:ph sz="half" idx="1"/>
          </p:nvPr>
        </p:nvSpPr>
        <p:spPr>
          <a:xfrm>
            <a:off x="383478" y="2489727"/>
            <a:ext cx="4607312" cy="2727304"/>
          </a:xfrm>
        </p:spPr>
        <p:txBody>
          <a:bodyPr>
            <a:normAutofit fontScale="92500"/>
          </a:bodyPr>
          <a:lstStyle/>
          <a:p>
            <a:pPr>
              <a:spcBef>
                <a:spcPts val="1600"/>
              </a:spcBef>
            </a:pPr>
            <a:r>
              <a:rPr lang="es-ES_tradnl" sz="3000" dirty="0"/>
              <a:t>Comer refrigerios salados aparte de las bebidas deportivas</a:t>
            </a:r>
          </a:p>
          <a:p>
            <a:pPr>
              <a:spcBef>
                <a:spcPts val="1600"/>
              </a:spcBef>
            </a:pPr>
            <a:r>
              <a:rPr lang="es-ES_tradnl" sz="3000" dirty="0"/>
              <a:t>Reemplazar la sal perdida durante la transpiración</a:t>
            </a:r>
          </a:p>
        </p:txBody>
      </p:sp>
    </p:spTree>
    <p:extLst>
      <p:ext uri="{BB962C8B-B14F-4D97-AF65-F5344CB8AC3E}">
        <p14:creationId xmlns:p14="http://schemas.microsoft.com/office/powerpoint/2010/main" val="194516552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Content Placeholder 11" descr="Esta es una foto de una trabajadora que usa ropa suelta y de colores claros y un casco con un borde ancho y una sombra en el cuello.">
            <a:extLst>
              <a:ext uri="{FF2B5EF4-FFF2-40B4-BE49-F238E27FC236}">
                <a16:creationId xmlns:a16="http://schemas.microsoft.com/office/drawing/2014/main" id="{B45C7D9D-DEA2-5849-97DD-DD88F98DBDB3}"/>
              </a:ext>
            </a:extLst>
          </p:cNvPr>
          <p:cNvPicPr>
            <a:picLocks noGrp="1" noChangeAspect="1"/>
          </p:cNvPicPr>
          <p:nvPr>
            <p:ph sz="half" idx="4294967295"/>
          </p:nvPr>
        </p:nvPicPr>
        <p:blipFill>
          <a:blip r:embed="rId3"/>
          <a:stretch>
            <a:fillRect/>
          </a:stretch>
        </p:blipFill>
        <p:spPr>
          <a:xfrm>
            <a:off x="5418666" y="2264472"/>
            <a:ext cx="3462866" cy="4306489"/>
          </a:xfrm>
          <a:effectLst>
            <a:softEdge rad="114300"/>
          </a:effectLst>
        </p:spPr>
      </p:pic>
      <p:sp>
        <p:nvSpPr>
          <p:cNvPr id="6" name="Footer Placeholder 4">
            <a:extLst>
              <a:ext uri="{FF2B5EF4-FFF2-40B4-BE49-F238E27FC236}">
                <a16:creationId xmlns:a16="http://schemas.microsoft.com/office/drawing/2014/main" id="{946B9FA4-3059-7543-865A-F74073A7756A}"/>
              </a:ext>
            </a:extLst>
          </p:cNvPr>
          <p:cNvSpPr>
            <a:spLocks noGrp="1"/>
          </p:cNvSpPr>
          <p:nvPr>
            <p:ph type="ftr" sz="quarter" idx="11"/>
          </p:nvPr>
        </p:nvSpPr>
        <p:spPr>
          <a:xfrm>
            <a:off x="316424" y="5826097"/>
            <a:ext cx="5030492" cy="825190"/>
          </a:xfrm>
        </p:spPr>
        <p:txBody>
          <a:bodyPr/>
          <a:lstStyle/>
          <a:p>
            <a:pPr algn="ctr"/>
            <a:r>
              <a:rPr lang="es-ES_tradnl" i="1" dirty="0"/>
              <a:t>Este material fue producido bajo el subsidio numero SH05051SH8 de la administración ocupacional de seguridad y salud de departamento de E. U. del trabajo. No necesariamente refleja el punto de vista o las políticas del departamento de E.U. del trabajo tampoco la mención de nombres comerciales, productos o organizaciones implica aprobación de el Gobierno de E.U.</a:t>
            </a:r>
            <a:endParaRPr lang="es-ES_tradnl" dirty="0"/>
          </a:p>
        </p:txBody>
      </p:sp>
      <p:sp>
        <p:nvSpPr>
          <p:cNvPr id="10" name="Title 1">
            <a:extLst>
              <a:ext uri="{FF2B5EF4-FFF2-40B4-BE49-F238E27FC236}">
                <a16:creationId xmlns:a16="http://schemas.microsoft.com/office/drawing/2014/main" id="{E4A96B55-D5B8-2C4D-8E47-AD4D8BBD89C7}"/>
              </a:ext>
            </a:extLst>
          </p:cNvPr>
          <p:cNvSpPr>
            <a:spLocks noGrp="1"/>
          </p:cNvSpPr>
          <p:nvPr>
            <p:ph type="title"/>
          </p:nvPr>
        </p:nvSpPr>
        <p:spPr>
          <a:xfrm>
            <a:off x="1216634" y="753228"/>
            <a:ext cx="5635722" cy="1080938"/>
          </a:xfrm>
        </p:spPr>
        <p:txBody>
          <a:bodyPr>
            <a:normAutofit/>
          </a:bodyPr>
          <a:lstStyle/>
          <a:p>
            <a:r>
              <a:rPr lang="es-ES_tradnl" dirty="0"/>
              <a:t>Usa ropa apropiada</a:t>
            </a:r>
          </a:p>
        </p:txBody>
      </p:sp>
      <p:sp>
        <p:nvSpPr>
          <p:cNvPr id="11" name="Content Placeholder 2">
            <a:extLst>
              <a:ext uri="{FF2B5EF4-FFF2-40B4-BE49-F238E27FC236}">
                <a16:creationId xmlns:a16="http://schemas.microsoft.com/office/drawing/2014/main" id="{D61AB92B-5EE5-0B48-A4A0-25D0D8348595}"/>
              </a:ext>
            </a:extLst>
          </p:cNvPr>
          <p:cNvSpPr>
            <a:spLocks noGrp="1"/>
          </p:cNvSpPr>
          <p:nvPr>
            <p:ph sz="half" idx="1"/>
          </p:nvPr>
        </p:nvSpPr>
        <p:spPr>
          <a:xfrm>
            <a:off x="530300" y="2647460"/>
            <a:ext cx="4473498" cy="2721013"/>
          </a:xfrm>
        </p:spPr>
        <p:txBody>
          <a:bodyPr>
            <a:normAutofit/>
          </a:bodyPr>
          <a:lstStyle/>
          <a:p>
            <a:pPr>
              <a:spcBef>
                <a:spcPts val="1400"/>
              </a:spcBef>
            </a:pPr>
            <a:r>
              <a:rPr lang="es-ES_tradnl" sz="3000" dirty="0"/>
              <a:t>Gorra con visera amplia</a:t>
            </a:r>
          </a:p>
          <a:p>
            <a:pPr>
              <a:spcBef>
                <a:spcPts val="1400"/>
              </a:spcBef>
            </a:pPr>
            <a:r>
              <a:rPr lang="es-ES_tradnl" sz="3000" dirty="0"/>
              <a:t>Ropa suelta y de colores claros</a:t>
            </a:r>
          </a:p>
          <a:p>
            <a:pPr>
              <a:spcBef>
                <a:spcPts val="1400"/>
              </a:spcBef>
            </a:pPr>
            <a:r>
              <a:rPr lang="es-ES_tradnl" sz="3000" dirty="0"/>
              <a:t>Lentes de sol</a:t>
            </a:r>
          </a:p>
          <a:p>
            <a:pPr>
              <a:spcBef>
                <a:spcPts val="1400"/>
              </a:spcBef>
            </a:pPr>
            <a:r>
              <a:rPr lang="es-ES_tradnl" sz="3000" dirty="0"/>
              <a:t>Protector solar</a:t>
            </a:r>
          </a:p>
        </p:txBody>
      </p:sp>
    </p:spTree>
    <p:extLst>
      <p:ext uri="{BB962C8B-B14F-4D97-AF65-F5344CB8AC3E}">
        <p14:creationId xmlns:p14="http://schemas.microsoft.com/office/powerpoint/2010/main" val="27442121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Content Placeholder 8" descr="Esta es una imagen de una banda de enfriamiento que se puede humedecer y usar alrededor del cuello. El agua se evapora y ayuda a enfriar al trabajador.">
            <a:extLst>
              <a:ext uri="{FF2B5EF4-FFF2-40B4-BE49-F238E27FC236}">
                <a16:creationId xmlns:a16="http://schemas.microsoft.com/office/drawing/2014/main" id="{339F0B33-AAD7-3540-ACC6-74F1CC8AD47E}"/>
              </a:ext>
            </a:extLst>
          </p:cNvPr>
          <p:cNvPicPr>
            <a:picLocks noGrp="1" noChangeAspect="1"/>
          </p:cNvPicPr>
          <p:nvPr>
            <p:ph sz="half" idx="4294967295"/>
          </p:nvPr>
        </p:nvPicPr>
        <p:blipFill>
          <a:blip r:embed="rId3"/>
          <a:stretch>
            <a:fillRect/>
          </a:stretch>
        </p:blipFill>
        <p:spPr>
          <a:xfrm>
            <a:off x="5718145" y="1962716"/>
            <a:ext cx="3222653" cy="1498600"/>
          </a:xfrm>
        </p:spPr>
      </p:pic>
      <p:pic>
        <p:nvPicPr>
          <p:cNvPr id="11" name="Picture Placeholder 10" descr="Esta es una imagen de un chaleco protector personal de enfriamiento especial que se puede humedecer. El agua se evapora lentamente y enfría al trabajador.">
            <a:extLst>
              <a:ext uri="{FF2B5EF4-FFF2-40B4-BE49-F238E27FC236}">
                <a16:creationId xmlns:a16="http://schemas.microsoft.com/office/drawing/2014/main" id="{81DC5986-32FB-3B4D-888C-DC9B4FADBD59}"/>
              </a:ext>
            </a:extLst>
          </p:cNvPr>
          <p:cNvPicPr>
            <a:picLocks noGrp="1" noChangeAspect="1"/>
          </p:cNvPicPr>
          <p:nvPr>
            <p:ph type="pic" sz="quarter" idx="12"/>
          </p:nvPr>
        </p:nvPicPr>
        <p:blipFill>
          <a:blip r:embed="rId4">
            <a:extLst>
              <a:ext uri="{28A0092B-C50C-407E-A947-70E740481C1C}">
                <a14:useLocalDpi xmlns:a14="http://schemas.microsoft.com/office/drawing/2010/main"/>
              </a:ext>
            </a:extLst>
          </a:blip>
          <a:srcRect t="2623" b="2623"/>
          <a:stretch>
            <a:fillRect/>
          </a:stretch>
        </p:blipFill>
        <p:spPr>
          <a:xfrm>
            <a:off x="5841145" y="3721869"/>
            <a:ext cx="2976652" cy="2833158"/>
          </a:xfrm>
        </p:spPr>
      </p:pic>
      <p:sp>
        <p:nvSpPr>
          <p:cNvPr id="7" name="Footer Placeholder 4">
            <a:extLst>
              <a:ext uri="{FF2B5EF4-FFF2-40B4-BE49-F238E27FC236}">
                <a16:creationId xmlns:a16="http://schemas.microsoft.com/office/drawing/2014/main" id="{F186C36D-B32D-A24F-8D31-261831C2B8BD}"/>
              </a:ext>
            </a:extLst>
          </p:cNvPr>
          <p:cNvSpPr>
            <a:spLocks noGrp="1"/>
          </p:cNvSpPr>
          <p:nvPr>
            <p:ph type="ftr" sz="quarter" idx="11"/>
          </p:nvPr>
        </p:nvSpPr>
        <p:spPr>
          <a:xfrm>
            <a:off x="342151" y="5891738"/>
            <a:ext cx="5655693" cy="825190"/>
          </a:xfrm>
        </p:spPr>
        <p:txBody>
          <a:bodyPr/>
          <a:lstStyle/>
          <a:p>
            <a:pPr algn="ctr"/>
            <a:r>
              <a:rPr lang="es-ES_tradnl" i="1" dirty="0"/>
              <a:t>Este material fue producido bajo el subsidio numero SH05051SH8 de la administración ocupacional de seguridad y salud de departamento de E. U. del trabajo. No necesariamente refleja el punto de vista o las políticas del departamento de E.U. del trabajo tampoco la mención de nombres comerciales, productos o organizaciones implica aprobación de el Gobierno de E.U.</a:t>
            </a:r>
            <a:endParaRPr lang="es-ES_tradnl" dirty="0"/>
          </a:p>
        </p:txBody>
      </p:sp>
      <p:sp>
        <p:nvSpPr>
          <p:cNvPr id="12" name="Title 1">
            <a:extLst>
              <a:ext uri="{FF2B5EF4-FFF2-40B4-BE49-F238E27FC236}">
                <a16:creationId xmlns:a16="http://schemas.microsoft.com/office/drawing/2014/main" id="{130FD524-8980-9544-92F5-71CA3F3139A0}"/>
              </a:ext>
            </a:extLst>
          </p:cNvPr>
          <p:cNvSpPr>
            <a:spLocks noGrp="1"/>
          </p:cNvSpPr>
          <p:nvPr>
            <p:ph type="title"/>
          </p:nvPr>
        </p:nvSpPr>
        <p:spPr>
          <a:xfrm>
            <a:off x="1216633" y="753228"/>
            <a:ext cx="5116433" cy="1080938"/>
          </a:xfrm>
        </p:spPr>
        <p:txBody>
          <a:bodyPr/>
          <a:lstStyle/>
          <a:p>
            <a:r>
              <a:rPr lang="es-ES_tradnl" dirty="0"/>
              <a:t>Usa ropa refrescante</a:t>
            </a:r>
          </a:p>
        </p:txBody>
      </p:sp>
      <p:sp>
        <p:nvSpPr>
          <p:cNvPr id="13" name="Content Placeholder 2">
            <a:extLst>
              <a:ext uri="{FF2B5EF4-FFF2-40B4-BE49-F238E27FC236}">
                <a16:creationId xmlns:a16="http://schemas.microsoft.com/office/drawing/2014/main" id="{EA2C4041-CA87-1E4E-A85D-ADFE681E03D9}"/>
              </a:ext>
            </a:extLst>
          </p:cNvPr>
          <p:cNvSpPr>
            <a:spLocks noGrp="1"/>
          </p:cNvSpPr>
          <p:nvPr>
            <p:ph sz="half" idx="1"/>
          </p:nvPr>
        </p:nvSpPr>
        <p:spPr>
          <a:xfrm>
            <a:off x="739904" y="2284932"/>
            <a:ext cx="4697510" cy="3568635"/>
          </a:xfrm>
        </p:spPr>
        <p:txBody>
          <a:bodyPr>
            <a:normAutofit fontScale="92500" lnSpcReduction="10000"/>
          </a:bodyPr>
          <a:lstStyle/>
          <a:p>
            <a:pPr>
              <a:lnSpc>
                <a:spcPct val="100000"/>
              </a:lnSpc>
              <a:spcBef>
                <a:spcPts val="1200"/>
              </a:spcBef>
            </a:pPr>
            <a:r>
              <a:rPr lang="es-ES_tradnl" sz="3000" dirty="0"/>
              <a:t>Bandas refrescantes- El agua se evapora y refresca</a:t>
            </a:r>
          </a:p>
          <a:p>
            <a:pPr>
              <a:lnSpc>
                <a:spcPct val="100000"/>
              </a:lnSpc>
              <a:spcBef>
                <a:spcPts val="1200"/>
              </a:spcBef>
            </a:pPr>
            <a:r>
              <a:rPr lang="es-ES_tradnl" sz="3000" dirty="0"/>
              <a:t>Camisetas refrescantes- absorben el sudor y refrescan</a:t>
            </a:r>
          </a:p>
          <a:p>
            <a:pPr>
              <a:lnSpc>
                <a:spcPct val="100000"/>
              </a:lnSpc>
              <a:spcBef>
                <a:spcPts val="1200"/>
              </a:spcBef>
            </a:pPr>
            <a:r>
              <a:rPr lang="es-ES_tradnl" sz="3000" dirty="0"/>
              <a:t>Equipo de protección personal especializado en refrescar</a:t>
            </a:r>
          </a:p>
          <a:p>
            <a:endParaRPr lang="es-ES_tradnl" dirty="0"/>
          </a:p>
        </p:txBody>
      </p:sp>
    </p:spTree>
    <p:extLst>
      <p:ext uri="{BB962C8B-B14F-4D97-AF65-F5344CB8AC3E}">
        <p14:creationId xmlns:p14="http://schemas.microsoft.com/office/powerpoint/2010/main" val="365992683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Content Placeholder 10" descr="Esta es una foto de un trabajador ayudando a su compañero de trabajo que muestra signos y síntomas de enfermedades relacionadas con el calor a sentarse.">
            <a:extLst>
              <a:ext uri="{FF2B5EF4-FFF2-40B4-BE49-F238E27FC236}">
                <a16:creationId xmlns:a16="http://schemas.microsoft.com/office/drawing/2014/main" id="{294CD7A4-873E-BF47-96FD-447FB0E0F5FE}"/>
              </a:ext>
            </a:extLst>
          </p:cNvPr>
          <p:cNvPicPr>
            <a:picLocks noGrp="1" noChangeAspect="1"/>
          </p:cNvPicPr>
          <p:nvPr>
            <p:ph sz="half" idx="4294967295"/>
          </p:nvPr>
        </p:nvPicPr>
        <p:blipFill rotWithShape="1">
          <a:blip r:embed="rId3">
            <a:extLst>
              <a:ext uri="{28A0092B-C50C-407E-A947-70E740481C1C}">
                <a14:useLocalDpi xmlns:a14="http://schemas.microsoft.com/office/drawing/2010/main"/>
              </a:ext>
            </a:extLst>
          </a:blip>
          <a:srcRect/>
          <a:stretch/>
        </p:blipFill>
        <p:spPr>
          <a:xfrm>
            <a:off x="5006899" y="479554"/>
            <a:ext cx="4249992" cy="6523750"/>
          </a:xfrm>
          <a:effectLst>
            <a:softEdge rad="114300"/>
          </a:effectLst>
        </p:spPr>
      </p:pic>
      <p:sp>
        <p:nvSpPr>
          <p:cNvPr id="6" name="Footer Placeholder 4">
            <a:extLst>
              <a:ext uri="{FF2B5EF4-FFF2-40B4-BE49-F238E27FC236}">
                <a16:creationId xmlns:a16="http://schemas.microsoft.com/office/drawing/2014/main" id="{92CA43FA-F8CD-F140-A76F-0C94DA7CE848}"/>
              </a:ext>
            </a:extLst>
          </p:cNvPr>
          <p:cNvSpPr>
            <a:spLocks noGrp="1"/>
          </p:cNvSpPr>
          <p:nvPr>
            <p:ph type="ftr" sz="quarter" idx="11"/>
          </p:nvPr>
        </p:nvSpPr>
        <p:spPr>
          <a:xfrm>
            <a:off x="533400" y="5823605"/>
            <a:ext cx="4473498" cy="825190"/>
          </a:xfrm>
        </p:spPr>
        <p:txBody>
          <a:bodyPr/>
          <a:lstStyle/>
          <a:p>
            <a:pPr algn="ctr"/>
            <a:r>
              <a:rPr lang="es-ES_tradnl" i="1" dirty="0"/>
              <a:t>Este material fue producido bajo el subsidio numero SH05051SH8 de la administración ocupacional de seguridad y salud de departamento de E. U. del trabajo. No necesariamente refleja el punto de vista o las políticas del departamento de E.U. del trabajo tampoco la mención de nombres comerciales, productos o organizaciones implica aprobación de el Gobierno de E.U.</a:t>
            </a:r>
            <a:endParaRPr lang="es-ES_tradnl" dirty="0"/>
          </a:p>
        </p:txBody>
      </p:sp>
      <p:sp>
        <p:nvSpPr>
          <p:cNvPr id="10" name="Title 1">
            <a:extLst>
              <a:ext uri="{FF2B5EF4-FFF2-40B4-BE49-F238E27FC236}">
                <a16:creationId xmlns:a16="http://schemas.microsoft.com/office/drawing/2014/main" id="{A1E22F38-6C66-4C48-9036-F18FDFF18646}"/>
              </a:ext>
            </a:extLst>
          </p:cNvPr>
          <p:cNvSpPr>
            <a:spLocks noGrp="1"/>
          </p:cNvSpPr>
          <p:nvPr>
            <p:ph type="title"/>
          </p:nvPr>
        </p:nvSpPr>
        <p:spPr>
          <a:xfrm>
            <a:off x="1216634" y="753228"/>
            <a:ext cx="3924078" cy="1080938"/>
          </a:xfrm>
        </p:spPr>
        <p:txBody>
          <a:bodyPr/>
          <a:lstStyle/>
          <a:p>
            <a:r>
              <a:rPr lang="es-ES_tradnl" dirty="0"/>
              <a:t>Monitorear</a:t>
            </a:r>
          </a:p>
        </p:txBody>
      </p:sp>
      <p:sp>
        <p:nvSpPr>
          <p:cNvPr id="12" name="Content Placeholder 2">
            <a:extLst>
              <a:ext uri="{FF2B5EF4-FFF2-40B4-BE49-F238E27FC236}">
                <a16:creationId xmlns:a16="http://schemas.microsoft.com/office/drawing/2014/main" id="{88BB3C07-67A5-FD4D-B506-57E41FBFB625}"/>
              </a:ext>
            </a:extLst>
          </p:cNvPr>
          <p:cNvSpPr>
            <a:spLocks noGrp="1"/>
          </p:cNvSpPr>
          <p:nvPr>
            <p:ph sz="half" idx="1"/>
          </p:nvPr>
        </p:nvSpPr>
        <p:spPr>
          <a:xfrm>
            <a:off x="533401" y="2143460"/>
            <a:ext cx="4473498" cy="3568635"/>
          </a:xfrm>
        </p:spPr>
        <p:txBody>
          <a:bodyPr>
            <a:noAutofit/>
          </a:bodyPr>
          <a:lstStyle/>
          <a:p>
            <a:pPr>
              <a:lnSpc>
                <a:spcPct val="110000"/>
              </a:lnSpc>
            </a:pPr>
            <a:r>
              <a:rPr lang="es-ES_tradnl" sz="2600" dirty="0"/>
              <a:t>Monitorearse entre compañeros</a:t>
            </a:r>
          </a:p>
          <a:p>
            <a:pPr>
              <a:lnSpc>
                <a:spcPct val="110000"/>
              </a:lnSpc>
            </a:pPr>
            <a:r>
              <a:rPr lang="es-ES_tradnl" sz="2600" dirty="0"/>
              <a:t>No trabajar solo</a:t>
            </a:r>
          </a:p>
          <a:p>
            <a:pPr>
              <a:lnSpc>
                <a:spcPct val="110000"/>
              </a:lnSpc>
            </a:pPr>
            <a:r>
              <a:rPr lang="es-ES_tradnl" sz="2600" dirty="0"/>
              <a:t>Monitorearse entre si para identificar señales y síntomas de enfermedades relacionadas con el calor </a:t>
            </a:r>
          </a:p>
        </p:txBody>
      </p:sp>
    </p:spTree>
    <p:extLst>
      <p:ext uri="{BB962C8B-B14F-4D97-AF65-F5344CB8AC3E}">
        <p14:creationId xmlns:p14="http://schemas.microsoft.com/office/powerpoint/2010/main" val="309820534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59D928-9F9A-594A-A42A-982B061746BF}"/>
              </a:ext>
            </a:extLst>
          </p:cNvPr>
          <p:cNvSpPr>
            <a:spLocks noGrp="1"/>
          </p:cNvSpPr>
          <p:nvPr>
            <p:ph type="title"/>
          </p:nvPr>
        </p:nvSpPr>
        <p:spPr>
          <a:xfrm>
            <a:off x="1216633" y="753228"/>
            <a:ext cx="5048699" cy="1080938"/>
          </a:xfrm>
        </p:spPr>
        <p:txBody>
          <a:bodyPr/>
          <a:lstStyle/>
          <a:p>
            <a:r>
              <a:rPr lang="es-ES_tradnl" dirty="0"/>
              <a:t>Riesgo en las industrias</a:t>
            </a:r>
          </a:p>
        </p:txBody>
      </p:sp>
      <p:sp>
        <p:nvSpPr>
          <p:cNvPr id="3" name="Content Placeholder 2">
            <a:extLst>
              <a:ext uri="{FF2B5EF4-FFF2-40B4-BE49-F238E27FC236}">
                <a16:creationId xmlns:a16="http://schemas.microsoft.com/office/drawing/2014/main" id="{5A10AB01-A49D-CD45-BE31-C25D5532C13F}"/>
              </a:ext>
            </a:extLst>
          </p:cNvPr>
          <p:cNvSpPr>
            <a:spLocks noGrp="1"/>
          </p:cNvSpPr>
          <p:nvPr>
            <p:ph sz="half" idx="1"/>
          </p:nvPr>
        </p:nvSpPr>
        <p:spPr>
          <a:xfrm>
            <a:off x="533401" y="2205318"/>
            <a:ext cx="8077198" cy="3247215"/>
          </a:xfrm>
        </p:spPr>
        <p:txBody>
          <a:bodyPr>
            <a:normAutofit fontScale="70000" lnSpcReduction="20000"/>
          </a:bodyPr>
          <a:lstStyle/>
          <a:p>
            <a:pPr>
              <a:lnSpc>
                <a:spcPct val="120000"/>
              </a:lnSpc>
            </a:pPr>
            <a:r>
              <a:rPr lang="es-ES_tradnl" sz="3200" dirty="0"/>
              <a:t>Construcción </a:t>
            </a:r>
          </a:p>
          <a:p>
            <a:pPr>
              <a:lnSpc>
                <a:spcPct val="120000"/>
              </a:lnSpc>
            </a:pPr>
            <a:r>
              <a:rPr lang="es-ES_tradnl" sz="3200" dirty="0"/>
              <a:t>Agricultura </a:t>
            </a:r>
          </a:p>
          <a:p>
            <a:pPr>
              <a:lnSpc>
                <a:spcPct val="120000"/>
              </a:lnSpc>
            </a:pPr>
            <a:r>
              <a:rPr lang="es-ES_tradnl" sz="3200" dirty="0"/>
              <a:t>Bomberos </a:t>
            </a:r>
          </a:p>
          <a:p>
            <a:pPr>
              <a:lnSpc>
                <a:spcPct val="120000"/>
              </a:lnSpc>
            </a:pPr>
            <a:r>
              <a:rPr lang="es-ES_tradnl" sz="3200" dirty="0"/>
              <a:t>Minería</a:t>
            </a:r>
          </a:p>
          <a:p>
            <a:pPr>
              <a:lnSpc>
                <a:spcPct val="120000"/>
              </a:lnSpc>
            </a:pPr>
            <a:r>
              <a:rPr lang="es-ES_tradnl" sz="3200" dirty="0"/>
              <a:t>Panadería, sala de calderas y fabricas</a:t>
            </a:r>
          </a:p>
          <a:p>
            <a:pPr>
              <a:lnSpc>
                <a:spcPct val="120000"/>
              </a:lnSpc>
            </a:pPr>
            <a:r>
              <a:rPr lang="es-ES_tradnl" sz="3200" dirty="0"/>
              <a:t>Cualquier trabajo dentro o fuera en ambientes calientes</a:t>
            </a:r>
          </a:p>
        </p:txBody>
      </p:sp>
      <p:sp>
        <p:nvSpPr>
          <p:cNvPr id="6" name="Footer Placeholder 4">
            <a:extLst>
              <a:ext uri="{FF2B5EF4-FFF2-40B4-BE49-F238E27FC236}">
                <a16:creationId xmlns:a16="http://schemas.microsoft.com/office/drawing/2014/main" id="{58904F9B-BD78-BE41-B5EE-D3FF85C8C203}"/>
              </a:ext>
            </a:extLst>
          </p:cNvPr>
          <p:cNvSpPr>
            <a:spLocks noGrp="1"/>
          </p:cNvSpPr>
          <p:nvPr>
            <p:ph type="ftr" sz="quarter" idx="11"/>
          </p:nvPr>
        </p:nvSpPr>
        <p:spPr>
          <a:xfrm>
            <a:off x="533400" y="5954237"/>
            <a:ext cx="8057444" cy="825190"/>
          </a:xfrm>
        </p:spPr>
        <p:txBody>
          <a:bodyPr/>
          <a:lstStyle/>
          <a:p>
            <a:pPr algn="ctr"/>
            <a:r>
              <a:rPr lang="es-ES_tradnl" i="1" dirty="0"/>
              <a:t>Este material fue producido bajo el subsidio numero SH05051SH8 de la administración ocupacional de seguridad y salud de departamento de E. U. del trabajo. No necesariamente refleja el punto de vista o las políticas del departamento de E.U. del trabajo tampoco la mención de nombres comerciales, productos o organizaciones implica aprobación de el Gobierno de E.U.</a:t>
            </a:r>
            <a:endParaRPr lang="es-ES_tradnl" dirty="0"/>
          </a:p>
        </p:txBody>
      </p:sp>
    </p:spTree>
    <p:extLst>
      <p:ext uri="{BB962C8B-B14F-4D97-AF65-F5344CB8AC3E}">
        <p14:creationId xmlns:p14="http://schemas.microsoft.com/office/powerpoint/2010/main" val="57791475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a:extLst>
              <a:ext uri="{FF2B5EF4-FFF2-40B4-BE49-F238E27FC236}">
                <a16:creationId xmlns:a16="http://schemas.microsoft.com/office/drawing/2014/main" id="{7F0916C6-9EB4-6047-B94B-3DD55FD96224}"/>
              </a:ext>
            </a:extLst>
          </p:cNvPr>
          <p:cNvSpPr>
            <a:spLocks noGrp="1"/>
          </p:cNvSpPr>
          <p:nvPr>
            <p:ph type="ftr" sz="quarter" idx="11"/>
          </p:nvPr>
        </p:nvSpPr>
        <p:spPr>
          <a:xfrm>
            <a:off x="533400" y="5954237"/>
            <a:ext cx="8057444" cy="825190"/>
          </a:xfrm>
        </p:spPr>
        <p:txBody>
          <a:bodyPr/>
          <a:lstStyle/>
          <a:p>
            <a:r>
              <a:rPr lang="es-ES_tradnl" i="1" dirty="0"/>
              <a:t>Este material fue producido bajo el subsidio numero SH05051SH8 de la administración ocupacional de seguridad y salud de departamento de E. U. del trabajo. No necesariamente refleja el punto de vista o las políticas del departamento de E.U. del trabajo tampoco la mención de nombres comerciales, productos o organizaciones implica aprobación de el Gobierno de E.U.</a:t>
            </a:r>
            <a:endParaRPr lang="es-ES_tradnl" dirty="0"/>
          </a:p>
        </p:txBody>
      </p:sp>
      <p:sp>
        <p:nvSpPr>
          <p:cNvPr id="9" name="Title 1">
            <a:extLst>
              <a:ext uri="{FF2B5EF4-FFF2-40B4-BE49-F238E27FC236}">
                <a16:creationId xmlns:a16="http://schemas.microsoft.com/office/drawing/2014/main" id="{75275D6E-A47B-B042-BA82-F0A81B552811}"/>
              </a:ext>
            </a:extLst>
          </p:cNvPr>
          <p:cNvSpPr>
            <a:spLocks noGrp="1"/>
          </p:cNvSpPr>
          <p:nvPr>
            <p:ph type="ctrTitle"/>
          </p:nvPr>
        </p:nvSpPr>
        <p:spPr>
          <a:xfrm>
            <a:off x="510241" y="2463960"/>
            <a:ext cx="6069268" cy="1523752"/>
          </a:xfrm>
        </p:spPr>
        <p:txBody>
          <a:bodyPr/>
          <a:lstStyle/>
          <a:p>
            <a:r>
              <a:rPr lang="es-ES_tradnl" sz="3600" dirty="0"/>
              <a:t>Enfermedades relacionadas con el calor: Tratamiento </a:t>
            </a:r>
          </a:p>
        </p:txBody>
      </p:sp>
      <p:sp>
        <p:nvSpPr>
          <p:cNvPr id="10" name="Subtitle 2">
            <a:extLst>
              <a:ext uri="{FF2B5EF4-FFF2-40B4-BE49-F238E27FC236}">
                <a16:creationId xmlns:a16="http://schemas.microsoft.com/office/drawing/2014/main" id="{AF6B04D6-E3CB-F045-98C0-7857403FFA17}"/>
              </a:ext>
            </a:extLst>
          </p:cNvPr>
          <p:cNvSpPr>
            <a:spLocks noGrp="1"/>
          </p:cNvSpPr>
          <p:nvPr>
            <p:ph type="subTitle" idx="1"/>
          </p:nvPr>
        </p:nvSpPr>
        <p:spPr>
          <a:xfrm>
            <a:off x="510241" y="4394040"/>
            <a:ext cx="6108101" cy="1117687"/>
          </a:xfrm>
        </p:spPr>
        <p:txBody>
          <a:bodyPr>
            <a:normAutofit/>
          </a:bodyPr>
          <a:lstStyle/>
          <a:p>
            <a:r>
              <a:rPr lang="es-ES_tradnl" sz="3000" dirty="0"/>
              <a:t>Un riesgo fácil de combatir</a:t>
            </a:r>
          </a:p>
        </p:txBody>
      </p:sp>
    </p:spTree>
    <p:extLst>
      <p:ext uri="{BB962C8B-B14F-4D97-AF65-F5344CB8AC3E}">
        <p14:creationId xmlns:p14="http://schemas.microsoft.com/office/powerpoint/2010/main" val="14677669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descr="Esta es una foto de una mujer pidiendo ayuda para una emergencia de golpe de calor.">
            <a:extLst>
              <a:ext uri="{FF2B5EF4-FFF2-40B4-BE49-F238E27FC236}">
                <a16:creationId xmlns:a16="http://schemas.microsoft.com/office/drawing/2014/main" id="{7F079BA9-BFBC-2849-B481-4896B529B118}"/>
              </a:ext>
            </a:extLst>
          </p:cNvPr>
          <p:cNvPicPr>
            <a:picLocks noGrp="1" noChangeAspect="1"/>
          </p:cNvPicPr>
          <p:nvPr>
            <p:ph sz="half" idx="4294967295"/>
          </p:nvPr>
        </p:nvPicPr>
        <p:blipFill rotWithShape="1">
          <a:blip r:embed="rId3">
            <a:extLst>
              <a:ext uri="{28A0092B-C50C-407E-A947-70E740481C1C}">
                <a14:useLocalDpi xmlns:a14="http://schemas.microsoft.com/office/drawing/2010/main"/>
              </a:ext>
            </a:extLst>
          </a:blip>
          <a:srcRect/>
          <a:stretch/>
        </p:blipFill>
        <p:spPr>
          <a:xfrm>
            <a:off x="5152744" y="494406"/>
            <a:ext cx="4111572" cy="6478319"/>
          </a:xfrm>
          <a:prstGeom prst="rect">
            <a:avLst/>
          </a:prstGeom>
          <a:effectLst>
            <a:softEdge rad="114300"/>
          </a:effectLst>
        </p:spPr>
      </p:pic>
      <p:sp>
        <p:nvSpPr>
          <p:cNvPr id="7" name="Footer Placeholder 4">
            <a:extLst>
              <a:ext uri="{FF2B5EF4-FFF2-40B4-BE49-F238E27FC236}">
                <a16:creationId xmlns:a16="http://schemas.microsoft.com/office/drawing/2014/main" id="{A903AA0F-7F84-A046-B920-55E430D4423A}"/>
              </a:ext>
            </a:extLst>
          </p:cNvPr>
          <p:cNvSpPr>
            <a:spLocks noGrp="1"/>
          </p:cNvSpPr>
          <p:nvPr>
            <p:ph type="ftr" sz="quarter" idx="11"/>
          </p:nvPr>
        </p:nvSpPr>
        <p:spPr>
          <a:xfrm>
            <a:off x="533400" y="5807276"/>
            <a:ext cx="4473498" cy="825190"/>
          </a:xfrm>
        </p:spPr>
        <p:txBody>
          <a:bodyPr/>
          <a:lstStyle/>
          <a:p>
            <a:pPr algn="ctr"/>
            <a:r>
              <a:rPr lang="es-ES_tradnl" i="1" dirty="0"/>
              <a:t>Este material fue producido bajo el subsidio numero SH05051SH8 de la administración ocupacional de seguridad y salud de departamento de E. U. del trabajo. No necesariamente refleja el punto de vista o las políticas del departamento de E.U. del trabajo tampoco la mención de nombres comerciales, productos o organizaciones implica aprobación de el Gobierno de E.U.</a:t>
            </a:r>
            <a:endParaRPr lang="es-ES_tradnl" dirty="0"/>
          </a:p>
        </p:txBody>
      </p:sp>
      <p:sp>
        <p:nvSpPr>
          <p:cNvPr id="10" name="Title 1">
            <a:extLst>
              <a:ext uri="{FF2B5EF4-FFF2-40B4-BE49-F238E27FC236}">
                <a16:creationId xmlns:a16="http://schemas.microsoft.com/office/drawing/2014/main" id="{FE4CFFED-7207-5145-8674-054FFC71ED35}"/>
              </a:ext>
            </a:extLst>
          </p:cNvPr>
          <p:cNvSpPr>
            <a:spLocks noGrp="1"/>
          </p:cNvSpPr>
          <p:nvPr>
            <p:ph type="title"/>
          </p:nvPr>
        </p:nvSpPr>
        <p:spPr>
          <a:xfrm>
            <a:off x="1216634" y="753228"/>
            <a:ext cx="3924078" cy="1080938"/>
          </a:xfrm>
        </p:spPr>
        <p:txBody>
          <a:bodyPr/>
          <a:lstStyle/>
          <a:p>
            <a:r>
              <a:rPr lang="es-ES_tradnl" dirty="0"/>
              <a:t>Golpe de calor: Llame</a:t>
            </a:r>
          </a:p>
        </p:txBody>
      </p:sp>
      <p:sp>
        <p:nvSpPr>
          <p:cNvPr id="11" name="Content Placeholder 2">
            <a:extLst>
              <a:ext uri="{FF2B5EF4-FFF2-40B4-BE49-F238E27FC236}">
                <a16:creationId xmlns:a16="http://schemas.microsoft.com/office/drawing/2014/main" id="{5D443130-2A20-3D4B-8C84-0A269D6313B9}"/>
              </a:ext>
            </a:extLst>
          </p:cNvPr>
          <p:cNvSpPr>
            <a:spLocks noGrp="1"/>
          </p:cNvSpPr>
          <p:nvPr>
            <p:ph sz="half" idx="1"/>
          </p:nvPr>
        </p:nvSpPr>
        <p:spPr>
          <a:xfrm>
            <a:off x="461209" y="2937669"/>
            <a:ext cx="4473498" cy="1941782"/>
          </a:xfrm>
        </p:spPr>
        <p:txBody>
          <a:bodyPr>
            <a:normAutofit fontScale="92500"/>
          </a:bodyPr>
          <a:lstStyle/>
          <a:p>
            <a:pPr marL="0" indent="0" algn="ctr">
              <a:buNone/>
            </a:pPr>
            <a:r>
              <a:rPr lang="es-ES_tradnl" sz="3800" dirty="0"/>
              <a:t>Llame al 911- Golpe de calor es una emergencia médica</a:t>
            </a:r>
          </a:p>
          <a:p>
            <a:pPr marL="0" indent="0">
              <a:buNone/>
            </a:pPr>
            <a:endParaRPr lang="es-ES_tradnl" dirty="0"/>
          </a:p>
        </p:txBody>
      </p:sp>
    </p:spTree>
    <p:extLst>
      <p:ext uri="{BB962C8B-B14F-4D97-AF65-F5344CB8AC3E}">
        <p14:creationId xmlns:p14="http://schemas.microsoft.com/office/powerpoint/2010/main" val="201228817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descr="Esta es una foto de un hombre aplicando compresas heladas a una mujer que sufre un golpe de calor.">
            <a:extLst>
              <a:ext uri="{FF2B5EF4-FFF2-40B4-BE49-F238E27FC236}">
                <a16:creationId xmlns:a16="http://schemas.microsoft.com/office/drawing/2014/main" id="{C00FF8DB-5F9B-8F46-9E37-0D0435A64E16}"/>
              </a:ext>
            </a:extLst>
          </p:cNvPr>
          <p:cNvPicPr>
            <a:picLocks noGrp="1" noChangeAspect="1"/>
          </p:cNvPicPr>
          <p:nvPr>
            <p:ph sz="half" idx="4294967295"/>
          </p:nvPr>
        </p:nvPicPr>
        <p:blipFill rotWithShape="1">
          <a:blip r:embed="rId3">
            <a:extLst>
              <a:ext uri="{28A0092B-C50C-407E-A947-70E740481C1C}">
                <a14:useLocalDpi xmlns:a14="http://schemas.microsoft.com/office/drawing/2010/main"/>
              </a:ext>
            </a:extLst>
          </a:blip>
          <a:srcRect/>
          <a:stretch/>
        </p:blipFill>
        <p:spPr>
          <a:xfrm>
            <a:off x="4970803" y="2381822"/>
            <a:ext cx="4094409" cy="3722950"/>
          </a:xfrm>
          <a:prstGeom prst="rect">
            <a:avLst/>
          </a:prstGeom>
          <a:effectLst>
            <a:softEdge rad="114300"/>
          </a:effectLst>
        </p:spPr>
      </p:pic>
      <p:sp>
        <p:nvSpPr>
          <p:cNvPr id="7" name="Footer Placeholder 4">
            <a:extLst>
              <a:ext uri="{FF2B5EF4-FFF2-40B4-BE49-F238E27FC236}">
                <a16:creationId xmlns:a16="http://schemas.microsoft.com/office/drawing/2014/main" id="{B193D617-14D8-1148-96DF-6491B194CA8C}"/>
              </a:ext>
            </a:extLst>
          </p:cNvPr>
          <p:cNvSpPr>
            <a:spLocks noGrp="1"/>
          </p:cNvSpPr>
          <p:nvPr>
            <p:ph type="ftr" sz="quarter" idx="11"/>
          </p:nvPr>
        </p:nvSpPr>
        <p:spPr>
          <a:xfrm>
            <a:off x="533400" y="5954237"/>
            <a:ext cx="8057444" cy="825190"/>
          </a:xfrm>
        </p:spPr>
        <p:txBody>
          <a:bodyPr/>
          <a:lstStyle/>
          <a:p>
            <a:pPr algn="ctr"/>
            <a:r>
              <a:rPr lang="es-ES_tradnl" i="1" dirty="0"/>
              <a:t>Este material fue producido bajo el subsidio numero SH05051SH8 de la administración ocupacional de seguridad y salud de departamento de E. U. del trabajo. No necesariamente refleja el punto de vista o las políticas del departamento de E.U. del trabajo tampoco la mención de nombres comerciales, productos o organizaciones implica aprobación de el Gobierno de E.U.</a:t>
            </a:r>
            <a:endParaRPr lang="es-ES_tradnl" dirty="0"/>
          </a:p>
        </p:txBody>
      </p:sp>
      <p:sp>
        <p:nvSpPr>
          <p:cNvPr id="10" name="Title 1">
            <a:extLst>
              <a:ext uri="{FF2B5EF4-FFF2-40B4-BE49-F238E27FC236}">
                <a16:creationId xmlns:a16="http://schemas.microsoft.com/office/drawing/2014/main" id="{17C390E4-CCC5-3A40-9992-33E15B9BF058}"/>
              </a:ext>
            </a:extLst>
          </p:cNvPr>
          <p:cNvSpPr>
            <a:spLocks noGrp="1"/>
          </p:cNvSpPr>
          <p:nvPr>
            <p:ph type="title"/>
          </p:nvPr>
        </p:nvSpPr>
        <p:spPr>
          <a:xfrm>
            <a:off x="1216633" y="753228"/>
            <a:ext cx="5993635" cy="1080938"/>
          </a:xfrm>
        </p:spPr>
        <p:txBody>
          <a:bodyPr/>
          <a:lstStyle/>
          <a:p>
            <a:r>
              <a:rPr lang="es-ES_tradnl" dirty="0"/>
              <a:t>Golpe de calor: Refrescar</a:t>
            </a:r>
          </a:p>
        </p:txBody>
      </p:sp>
      <p:sp>
        <p:nvSpPr>
          <p:cNvPr id="11" name="Content Placeholder 2">
            <a:extLst>
              <a:ext uri="{FF2B5EF4-FFF2-40B4-BE49-F238E27FC236}">
                <a16:creationId xmlns:a16="http://schemas.microsoft.com/office/drawing/2014/main" id="{17276A56-6448-CE44-8CED-441636FEC1B5}"/>
              </a:ext>
            </a:extLst>
          </p:cNvPr>
          <p:cNvSpPr>
            <a:spLocks noGrp="1"/>
          </p:cNvSpPr>
          <p:nvPr>
            <p:ph sz="half" idx="1"/>
          </p:nvPr>
        </p:nvSpPr>
        <p:spPr>
          <a:xfrm>
            <a:off x="449177" y="2542702"/>
            <a:ext cx="4473498" cy="3172298"/>
          </a:xfrm>
        </p:spPr>
        <p:txBody>
          <a:bodyPr>
            <a:normAutofit fontScale="92500" lnSpcReduction="20000"/>
          </a:bodyPr>
          <a:lstStyle/>
          <a:p>
            <a:pPr>
              <a:lnSpc>
                <a:spcPct val="110000"/>
              </a:lnSpc>
              <a:spcBef>
                <a:spcPts val="1200"/>
              </a:spcBef>
            </a:pPr>
            <a:r>
              <a:rPr lang="es-ES_tradnl" sz="3800" dirty="0"/>
              <a:t>Mover a un área sombreada y fresca</a:t>
            </a:r>
          </a:p>
          <a:p>
            <a:pPr>
              <a:lnSpc>
                <a:spcPct val="110000"/>
              </a:lnSpc>
              <a:spcBef>
                <a:spcPts val="1200"/>
              </a:spcBef>
            </a:pPr>
            <a:r>
              <a:rPr lang="es-ES_tradnl" sz="3800" dirty="0"/>
              <a:t>Refresque al trabajador de la forma que le sea posible</a:t>
            </a:r>
          </a:p>
          <a:p>
            <a:endParaRPr lang="es-ES_tradnl" dirty="0"/>
          </a:p>
        </p:txBody>
      </p:sp>
    </p:spTree>
    <p:extLst>
      <p:ext uri="{BB962C8B-B14F-4D97-AF65-F5344CB8AC3E}">
        <p14:creationId xmlns:p14="http://schemas.microsoft.com/office/powerpoint/2010/main" val="66143485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6" descr="Esta es una foto de una botella de agua de plástico.">
            <a:extLst>
              <a:ext uri="{FF2B5EF4-FFF2-40B4-BE49-F238E27FC236}">
                <a16:creationId xmlns:a16="http://schemas.microsoft.com/office/drawing/2014/main" id="{2624DC97-09CB-C940-BF65-6617233ED8B8}"/>
              </a:ext>
            </a:extLst>
          </p:cNvPr>
          <p:cNvPicPr>
            <a:picLocks noGrp="1" noChangeAspect="1"/>
          </p:cNvPicPr>
          <p:nvPr>
            <p:ph sz="half" idx="4294967295"/>
          </p:nvPr>
        </p:nvPicPr>
        <p:blipFill>
          <a:blip r:embed="rId3"/>
          <a:stretch>
            <a:fillRect/>
          </a:stretch>
        </p:blipFill>
        <p:spPr>
          <a:xfrm rot="159123">
            <a:off x="6328782" y="2362568"/>
            <a:ext cx="1472744" cy="4116628"/>
          </a:xfrm>
        </p:spPr>
      </p:pic>
      <p:sp>
        <p:nvSpPr>
          <p:cNvPr id="8" name="Footer Placeholder 4">
            <a:extLst>
              <a:ext uri="{FF2B5EF4-FFF2-40B4-BE49-F238E27FC236}">
                <a16:creationId xmlns:a16="http://schemas.microsoft.com/office/drawing/2014/main" id="{E9B5E0E0-113B-CF49-B603-E66895D74612}"/>
              </a:ext>
            </a:extLst>
          </p:cNvPr>
          <p:cNvSpPr>
            <a:spLocks noGrp="1"/>
          </p:cNvSpPr>
          <p:nvPr>
            <p:ph type="ftr" sz="quarter" idx="11"/>
          </p:nvPr>
        </p:nvSpPr>
        <p:spPr>
          <a:xfrm>
            <a:off x="375510" y="5826097"/>
            <a:ext cx="5858821" cy="825190"/>
          </a:xfrm>
        </p:spPr>
        <p:txBody>
          <a:bodyPr/>
          <a:lstStyle/>
          <a:p>
            <a:pPr algn="ctr"/>
            <a:r>
              <a:rPr lang="es-ES_tradnl" i="1" dirty="0"/>
              <a:t>Este material fue producido bajo el subsidio numero SH05051SH8 de la administración ocupacional de seguridad y salud de departamento de E. U. del trabajo. No necesariamente refleja el punto de vista o las políticas del departamento de E.U. del trabajo tampoco la mención de nombres comerciales, productos o organizaciones implica aprobación de el Gobierno de E.U.</a:t>
            </a:r>
            <a:endParaRPr lang="es-ES_tradnl" dirty="0"/>
          </a:p>
        </p:txBody>
      </p:sp>
      <p:sp>
        <p:nvSpPr>
          <p:cNvPr id="10" name="Title 1">
            <a:extLst>
              <a:ext uri="{FF2B5EF4-FFF2-40B4-BE49-F238E27FC236}">
                <a16:creationId xmlns:a16="http://schemas.microsoft.com/office/drawing/2014/main" id="{E1FB61AF-4F5A-1249-BC24-6B84C30CB2CC}"/>
              </a:ext>
            </a:extLst>
          </p:cNvPr>
          <p:cNvSpPr>
            <a:spLocks noGrp="1"/>
          </p:cNvSpPr>
          <p:nvPr>
            <p:ph type="title"/>
          </p:nvPr>
        </p:nvSpPr>
        <p:spPr>
          <a:xfrm>
            <a:off x="1216634" y="753228"/>
            <a:ext cx="3924078" cy="1080938"/>
          </a:xfrm>
        </p:spPr>
        <p:txBody>
          <a:bodyPr>
            <a:normAutofit/>
          </a:bodyPr>
          <a:lstStyle/>
          <a:p>
            <a:r>
              <a:rPr lang="es-ES_tradnl" sz="3400" dirty="0"/>
              <a:t>Golpe de calor: Beber</a:t>
            </a:r>
          </a:p>
        </p:txBody>
      </p:sp>
      <p:sp>
        <p:nvSpPr>
          <p:cNvPr id="11" name="Content Placeholder 2">
            <a:extLst>
              <a:ext uri="{FF2B5EF4-FFF2-40B4-BE49-F238E27FC236}">
                <a16:creationId xmlns:a16="http://schemas.microsoft.com/office/drawing/2014/main" id="{2476E877-4073-CA45-B36A-287B6B8312A2}"/>
              </a:ext>
            </a:extLst>
          </p:cNvPr>
          <p:cNvSpPr>
            <a:spLocks noGrp="1"/>
          </p:cNvSpPr>
          <p:nvPr>
            <p:ph sz="half" idx="1"/>
          </p:nvPr>
        </p:nvSpPr>
        <p:spPr>
          <a:xfrm>
            <a:off x="397041" y="2763960"/>
            <a:ext cx="5236315" cy="1922340"/>
          </a:xfrm>
        </p:spPr>
        <p:txBody>
          <a:bodyPr>
            <a:noAutofit/>
          </a:bodyPr>
          <a:lstStyle/>
          <a:p>
            <a:pPr marL="0" indent="0" algn="ctr">
              <a:buNone/>
            </a:pPr>
            <a:r>
              <a:rPr lang="es-ES_tradnl" sz="3600" dirty="0"/>
              <a:t>Si el trabajador esta consiente dele agua helada para beber</a:t>
            </a:r>
          </a:p>
        </p:txBody>
      </p:sp>
    </p:spTree>
    <p:extLst>
      <p:ext uri="{BB962C8B-B14F-4D97-AF65-F5344CB8AC3E}">
        <p14:creationId xmlns:p14="http://schemas.microsoft.com/office/powerpoint/2010/main" val="204221067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Content Placeholder 7" descr="Esta es una foto de un hombre moviendo a una mujer que sufre de agotamiento por calor a un área sombreada y haciéndola sentarse.">
            <a:extLst>
              <a:ext uri="{FF2B5EF4-FFF2-40B4-BE49-F238E27FC236}">
                <a16:creationId xmlns:a16="http://schemas.microsoft.com/office/drawing/2014/main" id="{7C42C5C2-9FAA-C348-A5F1-7B83CE058472}"/>
              </a:ext>
            </a:extLst>
          </p:cNvPr>
          <p:cNvPicPr>
            <a:picLocks noGrp="1" noChangeAspect="1"/>
          </p:cNvPicPr>
          <p:nvPr>
            <p:ph sz="half" idx="4294967295"/>
          </p:nvPr>
        </p:nvPicPr>
        <p:blipFill rotWithShape="1">
          <a:blip r:embed="rId3">
            <a:extLst>
              <a:ext uri="{BEBA8EAE-BF5A-486C-A8C5-ECC9F3942E4B}">
                <a14:imgProps xmlns:a14="http://schemas.microsoft.com/office/drawing/2010/main">
                  <a14:imgLayer r:embed="rId4">
                    <a14:imgEffect>
                      <a14:sharpenSoften amount="50000"/>
                    </a14:imgEffect>
                  </a14:imgLayer>
                </a14:imgProps>
              </a:ext>
              <a:ext uri="{28A0092B-C50C-407E-A947-70E740481C1C}">
                <a14:useLocalDpi xmlns:a14="http://schemas.microsoft.com/office/drawing/2010/main"/>
              </a:ext>
            </a:extLst>
          </a:blip>
          <a:srcRect/>
          <a:stretch/>
        </p:blipFill>
        <p:spPr>
          <a:xfrm>
            <a:off x="5106369" y="505326"/>
            <a:ext cx="4186174" cy="6455366"/>
          </a:xfrm>
          <a:prstGeom prst="rect">
            <a:avLst/>
          </a:prstGeom>
          <a:effectLst>
            <a:softEdge rad="114300"/>
          </a:effectLst>
        </p:spPr>
      </p:pic>
      <p:sp>
        <p:nvSpPr>
          <p:cNvPr id="7" name="Footer Placeholder 4">
            <a:extLst>
              <a:ext uri="{FF2B5EF4-FFF2-40B4-BE49-F238E27FC236}">
                <a16:creationId xmlns:a16="http://schemas.microsoft.com/office/drawing/2014/main" id="{ACEBB5FF-3878-3644-99C4-4A29B3A1FD8C}"/>
              </a:ext>
            </a:extLst>
          </p:cNvPr>
          <p:cNvSpPr>
            <a:spLocks noGrp="1"/>
          </p:cNvSpPr>
          <p:nvPr>
            <p:ph type="ftr" sz="quarter" idx="11"/>
          </p:nvPr>
        </p:nvSpPr>
        <p:spPr>
          <a:xfrm>
            <a:off x="533401" y="5825400"/>
            <a:ext cx="4186174" cy="825190"/>
          </a:xfrm>
        </p:spPr>
        <p:txBody>
          <a:bodyPr/>
          <a:lstStyle/>
          <a:p>
            <a:pPr algn="ctr"/>
            <a:r>
              <a:rPr lang="es-ES_tradnl" i="1" dirty="0"/>
              <a:t>Este material fue producido bajo el subsidio numero SH05051SH8 de la administración ocupacional de seguridad y salud de departamento de E. U. del trabajo. No necesariamente refleja el punto de vista o las políticas del departamento de E.U. del trabajo tampoco la mención de nombres comerciales, productos o organizaciones implica aprobación de el Gobierno de E.U.</a:t>
            </a:r>
            <a:endParaRPr lang="es-ES_tradnl" dirty="0"/>
          </a:p>
        </p:txBody>
      </p:sp>
      <p:sp>
        <p:nvSpPr>
          <p:cNvPr id="10" name="Title 1">
            <a:extLst>
              <a:ext uri="{FF2B5EF4-FFF2-40B4-BE49-F238E27FC236}">
                <a16:creationId xmlns:a16="http://schemas.microsoft.com/office/drawing/2014/main" id="{ACDDF91C-9494-664A-8D94-B6936D21BC97}"/>
              </a:ext>
            </a:extLst>
          </p:cNvPr>
          <p:cNvSpPr>
            <a:spLocks noGrp="1"/>
          </p:cNvSpPr>
          <p:nvPr>
            <p:ph type="title"/>
          </p:nvPr>
        </p:nvSpPr>
        <p:spPr>
          <a:xfrm>
            <a:off x="1216634" y="753228"/>
            <a:ext cx="3924078" cy="1080938"/>
          </a:xfrm>
        </p:spPr>
        <p:txBody>
          <a:bodyPr>
            <a:normAutofit/>
          </a:bodyPr>
          <a:lstStyle/>
          <a:p>
            <a:r>
              <a:rPr lang="es-ES_tradnl" sz="3000" dirty="0"/>
              <a:t>Agotamiento por calor: Llamar</a:t>
            </a:r>
          </a:p>
        </p:txBody>
      </p:sp>
      <p:sp>
        <p:nvSpPr>
          <p:cNvPr id="11" name="Content Placeholder 2">
            <a:extLst>
              <a:ext uri="{FF2B5EF4-FFF2-40B4-BE49-F238E27FC236}">
                <a16:creationId xmlns:a16="http://schemas.microsoft.com/office/drawing/2014/main" id="{8E26168A-3F72-114B-AE0B-B9AD5403A875}"/>
              </a:ext>
            </a:extLst>
          </p:cNvPr>
          <p:cNvSpPr>
            <a:spLocks noGrp="1"/>
          </p:cNvSpPr>
          <p:nvPr>
            <p:ph sz="half" idx="1"/>
          </p:nvPr>
        </p:nvSpPr>
        <p:spPr>
          <a:xfrm>
            <a:off x="533401" y="2389586"/>
            <a:ext cx="4473498" cy="3169003"/>
          </a:xfrm>
        </p:spPr>
        <p:txBody>
          <a:bodyPr>
            <a:noAutofit/>
          </a:bodyPr>
          <a:lstStyle/>
          <a:p>
            <a:r>
              <a:rPr lang="es-ES_tradnl" sz="3300" dirty="0"/>
              <a:t>Llame al 911 si no hay asistencia médica en el lugar</a:t>
            </a:r>
          </a:p>
          <a:p>
            <a:r>
              <a:rPr lang="es-ES_tradnl" sz="3300" dirty="0"/>
              <a:t>Mueva al trabajador a un área sombreada y fresca</a:t>
            </a:r>
          </a:p>
        </p:txBody>
      </p:sp>
    </p:spTree>
    <p:extLst>
      <p:ext uri="{BB962C8B-B14F-4D97-AF65-F5344CB8AC3E}">
        <p14:creationId xmlns:p14="http://schemas.microsoft.com/office/powerpoint/2010/main" val="387813680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Content Placeholder 7" descr="Esta es una foto de una mujer que sufre de agotamiento por calor que se quita la ropa extra para ayudarla a refrescarse.">
            <a:extLst>
              <a:ext uri="{FF2B5EF4-FFF2-40B4-BE49-F238E27FC236}">
                <a16:creationId xmlns:a16="http://schemas.microsoft.com/office/drawing/2014/main" id="{DE46BD2D-F0C6-E349-9F61-A095D474401B}"/>
              </a:ext>
            </a:extLst>
          </p:cNvPr>
          <p:cNvPicPr>
            <a:picLocks noGrp="1" noChangeAspect="1"/>
          </p:cNvPicPr>
          <p:nvPr>
            <p:ph sz="half" idx="4294967295"/>
          </p:nvPr>
        </p:nvPicPr>
        <p:blipFill rotWithShape="1">
          <a:blip r:embed="rId3">
            <a:extLst>
              <a:ext uri="{BEBA8EAE-BF5A-486C-A8C5-ECC9F3942E4B}">
                <a14:imgProps xmlns:a14="http://schemas.microsoft.com/office/drawing/2010/main">
                  <a14:imgLayer r:embed="rId4">
                    <a14:imgEffect>
                      <a14:sharpenSoften amount="50000"/>
                    </a14:imgEffect>
                  </a14:imgLayer>
                </a14:imgProps>
              </a:ext>
              <a:ext uri="{28A0092B-C50C-407E-A947-70E740481C1C}">
                <a14:useLocalDpi xmlns:a14="http://schemas.microsoft.com/office/drawing/2010/main"/>
              </a:ext>
            </a:extLst>
          </a:blip>
          <a:srcRect l="3034" r="10895"/>
          <a:stretch/>
        </p:blipFill>
        <p:spPr>
          <a:xfrm>
            <a:off x="5310756" y="493295"/>
            <a:ext cx="3978981" cy="6497057"/>
          </a:xfrm>
          <a:prstGeom prst="rect">
            <a:avLst/>
          </a:prstGeom>
          <a:effectLst>
            <a:softEdge rad="114300"/>
          </a:effectLst>
        </p:spPr>
      </p:pic>
      <p:sp>
        <p:nvSpPr>
          <p:cNvPr id="7" name="Footer Placeholder 4">
            <a:extLst>
              <a:ext uri="{FF2B5EF4-FFF2-40B4-BE49-F238E27FC236}">
                <a16:creationId xmlns:a16="http://schemas.microsoft.com/office/drawing/2014/main" id="{03C3E8EA-855E-5040-B86D-8155A2DB3D1F}"/>
              </a:ext>
            </a:extLst>
          </p:cNvPr>
          <p:cNvSpPr>
            <a:spLocks noGrp="1"/>
          </p:cNvSpPr>
          <p:nvPr>
            <p:ph type="ftr" sz="quarter" idx="11"/>
          </p:nvPr>
        </p:nvSpPr>
        <p:spPr>
          <a:xfrm>
            <a:off x="533400" y="5823605"/>
            <a:ext cx="4607312" cy="825190"/>
          </a:xfrm>
        </p:spPr>
        <p:txBody>
          <a:bodyPr/>
          <a:lstStyle/>
          <a:p>
            <a:pPr algn="ctr"/>
            <a:r>
              <a:rPr lang="es-ES_tradnl" i="1" dirty="0"/>
              <a:t>Este material fue producido bajo el subsidio numero SH05051SH8 de la administración ocupacional de seguridad y salud de departamento de E. U. del trabajo. No necesariamente refleja el punto de vista o las políticas del departamento de E.U. del trabajo tampoco la mención de nombres comerciales, productos o organizaciones implica aprobación de el Gobierno de E.U.</a:t>
            </a:r>
            <a:endParaRPr lang="es-ES_tradnl" dirty="0"/>
          </a:p>
        </p:txBody>
      </p:sp>
      <p:sp>
        <p:nvSpPr>
          <p:cNvPr id="10" name="Title 1">
            <a:extLst>
              <a:ext uri="{FF2B5EF4-FFF2-40B4-BE49-F238E27FC236}">
                <a16:creationId xmlns:a16="http://schemas.microsoft.com/office/drawing/2014/main" id="{688EBCB2-62D2-1344-B83A-BEFA1B140A4A}"/>
              </a:ext>
            </a:extLst>
          </p:cNvPr>
          <p:cNvSpPr>
            <a:spLocks noGrp="1"/>
          </p:cNvSpPr>
          <p:nvPr>
            <p:ph type="title"/>
          </p:nvPr>
        </p:nvSpPr>
        <p:spPr>
          <a:xfrm>
            <a:off x="1216634" y="753228"/>
            <a:ext cx="4094122" cy="1080938"/>
          </a:xfrm>
        </p:spPr>
        <p:txBody>
          <a:bodyPr>
            <a:normAutofit/>
          </a:bodyPr>
          <a:lstStyle/>
          <a:p>
            <a:r>
              <a:rPr lang="es-ES_tradnl" sz="3100" dirty="0"/>
              <a:t>Agotamiento por calor: Refrescar</a:t>
            </a:r>
          </a:p>
        </p:txBody>
      </p:sp>
      <p:sp>
        <p:nvSpPr>
          <p:cNvPr id="11" name="Content Placeholder 2">
            <a:extLst>
              <a:ext uri="{FF2B5EF4-FFF2-40B4-BE49-F238E27FC236}">
                <a16:creationId xmlns:a16="http://schemas.microsoft.com/office/drawing/2014/main" id="{F2FE1511-BAE3-D547-99CA-5D7DF95F5B50}"/>
              </a:ext>
            </a:extLst>
          </p:cNvPr>
          <p:cNvSpPr>
            <a:spLocks noGrp="1"/>
          </p:cNvSpPr>
          <p:nvPr>
            <p:ph sz="half" idx="1"/>
          </p:nvPr>
        </p:nvSpPr>
        <p:spPr>
          <a:xfrm>
            <a:off x="375528" y="2605172"/>
            <a:ext cx="4607312" cy="2947070"/>
          </a:xfrm>
        </p:spPr>
        <p:txBody>
          <a:bodyPr>
            <a:noAutofit/>
          </a:bodyPr>
          <a:lstStyle/>
          <a:p>
            <a:r>
              <a:rPr lang="es-ES_tradnl" sz="3600" dirty="0"/>
              <a:t>Suelte un poco la ropa y retire lo innecesario</a:t>
            </a:r>
          </a:p>
          <a:p>
            <a:r>
              <a:rPr lang="es-ES_tradnl" sz="3600" dirty="0"/>
              <a:t>Refresque al trabajador</a:t>
            </a:r>
          </a:p>
        </p:txBody>
      </p:sp>
    </p:spTree>
    <p:extLst>
      <p:ext uri="{BB962C8B-B14F-4D97-AF65-F5344CB8AC3E}">
        <p14:creationId xmlns:p14="http://schemas.microsoft.com/office/powerpoint/2010/main" val="359559420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6" descr="Esta es una foto de un hombre que le da una bebida deportiva a un trabajador que sufre de agotamiento por calor.&#10;">
            <a:extLst>
              <a:ext uri="{FF2B5EF4-FFF2-40B4-BE49-F238E27FC236}">
                <a16:creationId xmlns:a16="http://schemas.microsoft.com/office/drawing/2014/main" id="{95480003-D9EB-F140-8E56-717EE4BB27A8}"/>
              </a:ext>
            </a:extLst>
          </p:cNvPr>
          <p:cNvPicPr>
            <a:picLocks noGrp="1" noChangeAspect="1"/>
          </p:cNvPicPr>
          <p:nvPr>
            <p:ph sz="half" idx="4294967295"/>
          </p:nvPr>
        </p:nvPicPr>
        <p:blipFill rotWithShape="1">
          <a:blip r:embed="rId3">
            <a:extLst>
              <a:ext uri="{28A0092B-C50C-407E-A947-70E740481C1C}">
                <a14:useLocalDpi xmlns:a14="http://schemas.microsoft.com/office/drawing/2010/main"/>
              </a:ext>
            </a:extLst>
          </a:blip>
          <a:srcRect/>
          <a:stretch/>
        </p:blipFill>
        <p:spPr>
          <a:xfrm>
            <a:off x="5072386" y="481262"/>
            <a:ext cx="4203966" cy="6493533"/>
          </a:xfrm>
          <a:effectLst>
            <a:softEdge rad="114300"/>
          </a:effectLst>
        </p:spPr>
      </p:pic>
      <p:sp>
        <p:nvSpPr>
          <p:cNvPr id="8" name="Footer Placeholder 4">
            <a:extLst>
              <a:ext uri="{FF2B5EF4-FFF2-40B4-BE49-F238E27FC236}">
                <a16:creationId xmlns:a16="http://schemas.microsoft.com/office/drawing/2014/main" id="{64D91EE7-0370-9345-AFF5-371CE52BE8CE}"/>
              </a:ext>
            </a:extLst>
          </p:cNvPr>
          <p:cNvSpPr>
            <a:spLocks noGrp="1"/>
          </p:cNvSpPr>
          <p:nvPr>
            <p:ph type="ftr" sz="quarter" idx="11"/>
          </p:nvPr>
        </p:nvSpPr>
        <p:spPr>
          <a:xfrm>
            <a:off x="466425" y="5799183"/>
            <a:ext cx="4203967" cy="825190"/>
          </a:xfrm>
        </p:spPr>
        <p:txBody>
          <a:bodyPr/>
          <a:lstStyle/>
          <a:p>
            <a:pPr algn="ctr"/>
            <a:r>
              <a:rPr lang="es-ES_tradnl" i="1" dirty="0"/>
              <a:t>Este material fue producido bajo el subsidio numero SH05051SH8 de la administración ocupacional de seguridad y salud de departamento de E. U. del trabajo. No necesariamente refleja el punto de vista o las políticas del departamento de E.U. del trabajo tampoco la mención de nombres comerciales, productos o organizaciones implica aprobación de el Gobierno de E.U.</a:t>
            </a:r>
            <a:endParaRPr lang="es-ES_tradnl" dirty="0"/>
          </a:p>
        </p:txBody>
      </p:sp>
      <p:sp>
        <p:nvSpPr>
          <p:cNvPr id="10" name="Title 1">
            <a:extLst>
              <a:ext uri="{FF2B5EF4-FFF2-40B4-BE49-F238E27FC236}">
                <a16:creationId xmlns:a16="http://schemas.microsoft.com/office/drawing/2014/main" id="{5F2F172C-B2BC-3847-A312-A2B3578B001C}"/>
              </a:ext>
            </a:extLst>
          </p:cNvPr>
          <p:cNvSpPr>
            <a:spLocks noGrp="1"/>
          </p:cNvSpPr>
          <p:nvPr>
            <p:ph type="title"/>
          </p:nvPr>
        </p:nvSpPr>
        <p:spPr>
          <a:xfrm>
            <a:off x="1204602" y="753228"/>
            <a:ext cx="3924078" cy="1080938"/>
          </a:xfrm>
        </p:spPr>
        <p:txBody>
          <a:bodyPr>
            <a:normAutofit/>
          </a:bodyPr>
          <a:lstStyle/>
          <a:p>
            <a:r>
              <a:rPr lang="es-ES_tradnl" sz="2800" dirty="0"/>
              <a:t>Agotamiento por calor: Beber</a:t>
            </a:r>
          </a:p>
        </p:txBody>
      </p:sp>
      <p:sp>
        <p:nvSpPr>
          <p:cNvPr id="11" name="Content Placeholder 2">
            <a:extLst>
              <a:ext uri="{FF2B5EF4-FFF2-40B4-BE49-F238E27FC236}">
                <a16:creationId xmlns:a16="http://schemas.microsoft.com/office/drawing/2014/main" id="{53483E2B-C3CA-7B4B-A417-59003BF56882}"/>
              </a:ext>
            </a:extLst>
          </p:cNvPr>
          <p:cNvSpPr>
            <a:spLocks noGrp="1"/>
          </p:cNvSpPr>
          <p:nvPr>
            <p:ph sz="half" idx="1"/>
          </p:nvPr>
        </p:nvSpPr>
        <p:spPr>
          <a:xfrm>
            <a:off x="466425" y="2324124"/>
            <a:ext cx="4540474" cy="3132062"/>
          </a:xfrm>
        </p:spPr>
        <p:txBody>
          <a:bodyPr>
            <a:noAutofit/>
          </a:bodyPr>
          <a:lstStyle/>
          <a:p>
            <a:pPr>
              <a:lnSpc>
                <a:spcPct val="100000"/>
              </a:lnSpc>
              <a:spcBef>
                <a:spcPts val="1600"/>
              </a:spcBef>
            </a:pPr>
            <a:r>
              <a:rPr lang="es-ES_tradnl" sz="3600" dirty="0"/>
              <a:t>Bebidas heladas</a:t>
            </a:r>
          </a:p>
          <a:p>
            <a:pPr>
              <a:lnSpc>
                <a:spcPct val="100000"/>
              </a:lnSpc>
              <a:spcBef>
                <a:spcPts val="1600"/>
              </a:spcBef>
            </a:pPr>
            <a:r>
              <a:rPr lang="es-ES_tradnl" sz="3600" dirty="0"/>
              <a:t>Agua o bebidas deportivas</a:t>
            </a:r>
          </a:p>
          <a:p>
            <a:pPr>
              <a:lnSpc>
                <a:spcPct val="100000"/>
              </a:lnSpc>
              <a:spcBef>
                <a:spcPts val="1600"/>
              </a:spcBef>
            </a:pPr>
            <a:r>
              <a:rPr lang="es-ES_tradnl" sz="3600" dirty="0"/>
              <a:t>No café o alcohol</a:t>
            </a:r>
          </a:p>
        </p:txBody>
      </p:sp>
    </p:spTree>
    <p:extLst>
      <p:ext uri="{BB962C8B-B14F-4D97-AF65-F5344CB8AC3E}">
        <p14:creationId xmlns:p14="http://schemas.microsoft.com/office/powerpoint/2010/main" val="132274477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6" descr="Esta es una foto de una lonchera llena de bocadillos salados. Un trabajador está tomando algo para comer.">
            <a:extLst>
              <a:ext uri="{FF2B5EF4-FFF2-40B4-BE49-F238E27FC236}">
                <a16:creationId xmlns:a16="http://schemas.microsoft.com/office/drawing/2014/main" id="{7671953A-4D25-944A-B135-E6E31D62D8B9}"/>
              </a:ext>
            </a:extLst>
          </p:cNvPr>
          <p:cNvPicPr>
            <a:picLocks noGrp="1" noChangeAspect="1"/>
          </p:cNvPicPr>
          <p:nvPr>
            <p:ph sz="half" idx="4294967295"/>
          </p:nvPr>
        </p:nvPicPr>
        <p:blipFill>
          <a:blip r:embed="rId3"/>
          <a:stretch>
            <a:fillRect/>
          </a:stretch>
        </p:blipFill>
        <p:spPr>
          <a:xfrm>
            <a:off x="5140712" y="2600178"/>
            <a:ext cx="3998913" cy="2667274"/>
          </a:xfrm>
          <a:effectLst>
            <a:softEdge rad="114300"/>
          </a:effectLst>
        </p:spPr>
      </p:pic>
      <p:sp>
        <p:nvSpPr>
          <p:cNvPr id="6" name="Footer Placeholder 4">
            <a:extLst>
              <a:ext uri="{FF2B5EF4-FFF2-40B4-BE49-F238E27FC236}">
                <a16:creationId xmlns:a16="http://schemas.microsoft.com/office/drawing/2014/main" id="{AD1E100D-95B4-8045-BC37-22D913E11873}"/>
              </a:ext>
            </a:extLst>
          </p:cNvPr>
          <p:cNvSpPr>
            <a:spLocks noGrp="1"/>
          </p:cNvSpPr>
          <p:nvPr>
            <p:ph type="ftr" sz="quarter" idx="11"/>
          </p:nvPr>
        </p:nvSpPr>
        <p:spPr>
          <a:xfrm>
            <a:off x="533400" y="5954237"/>
            <a:ext cx="8057444" cy="825190"/>
          </a:xfrm>
        </p:spPr>
        <p:txBody>
          <a:bodyPr/>
          <a:lstStyle/>
          <a:p>
            <a:pPr algn="ctr"/>
            <a:r>
              <a:rPr lang="es-ES_tradnl" i="1" dirty="0"/>
              <a:t>Este material fue producido bajo el subsidio numero SH05051SH8 de la administración ocupacional de seguridad y salud de departamento de E. U. del trabajo. No necesariamente refleja el punto de vista o las políticas del departamento de E.U. del trabajo tampoco la mención de nombres comerciales, productos o organizaciones implica aprobación de el Gobierno de E.U.</a:t>
            </a:r>
            <a:endParaRPr lang="es-ES_tradnl" dirty="0"/>
          </a:p>
        </p:txBody>
      </p:sp>
      <p:sp>
        <p:nvSpPr>
          <p:cNvPr id="10" name="Title 1">
            <a:extLst>
              <a:ext uri="{FF2B5EF4-FFF2-40B4-BE49-F238E27FC236}">
                <a16:creationId xmlns:a16="http://schemas.microsoft.com/office/drawing/2014/main" id="{6CC14B45-B4E6-BC47-AB00-D80AF31FE700}"/>
              </a:ext>
            </a:extLst>
          </p:cNvPr>
          <p:cNvSpPr>
            <a:spLocks noGrp="1"/>
          </p:cNvSpPr>
          <p:nvPr>
            <p:ph type="title"/>
          </p:nvPr>
        </p:nvSpPr>
        <p:spPr>
          <a:xfrm>
            <a:off x="1216634" y="753228"/>
            <a:ext cx="4332828" cy="1080938"/>
          </a:xfrm>
        </p:spPr>
        <p:txBody>
          <a:bodyPr>
            <a:normAutofit/>
          </a:bodyPr>
          <a:lstStyle/>
          <a:p>
            <a:r>
              <a:rPr lang="es-ES_tradnl" sz="3200" dirty="0"/>
              <a:t>Hiponatremia: Comer</a:t>
            </a:r>
          </a:p>
        </p:txBody>
      </p:sp>
      <p:sp>
        <p:nvSpPr>
          <p:cNvPr id="11" name="Content Placeholder 2">
            <a:extLst>
              <a:ext uri="{FF2B5EF4-FFF2-40B4-BE49-F238E27FC236}">
                <a16:creationId xmlns:a16="http://schemas.microsoft.com/office/drawing/2014/main" id="{1D86C402-1751-3F41-BDB3-00B8C5747014}"/>
              </a:ext>
            </a:extLst>
          </p:cNvPr>
          <p:cNvSpPr>
            <a:spLocks noGrp="1"/>
          </p:cNvSpPr>
          <p:nvPr>
            <p:ph sz="half" idx="1"/>
          </p:nvPr>
        </p:nvSpPr>
        <p:spPr>
          <a:xfrm>
            <a:off x="533401" y="2412498"/>
            <a:ext cx="4473498" cy="3018570"/>
          </a:xfrm>
        </p:spPr>
        <p:txBody>
          <a:bodyPr>
            <a:normAutofit fontScale="85000" lnSpcReduction="10000"/>
          </a:bodyPr>
          <a:lstStyle/>
          <a:p>
            <a:r>
              <a:rPr lang="es-ES_tradnl" sz="3200" dirty="0"/>
              <a:t>Mueva al trabajador a un área sombreada y fresca.</a:t>
            </a:r>
          </a:p>
          <a:p>
            <a:pPr>
              <a:lnSpc>
                <a:spcPct val="110000"/>
              </a:lnSpc>
              <a:spcBef>
                <a:spcPts val="1600"/>
              </a:spcBef>
            </a:pPr>
            <a:r>
              <a:rPr lang="es-ES_tradnl" sz="3200" dirty="0"/>
              <a:t>Si el trabajador esta consciente que coma refrigerios salados</a:t>
            </a:r>
          </a:p>
          <a:p>
            <a:pPr>
              <a:lnSpc>
                <a:spcPct val="110000"/>
              </a:lnSpc>
              <a:spcBef>
                <a:spcPts val="1600"/>
              </a:spcBef>
            </a:pPr>
            <a:r>
              <a:rPr lang="es-ES_tradnl" sz="3200" dirty="0"/>
              <a:t>No tabletas de sal</a:t>
            </a:r>
          </a:p>
          <a:p>
            <a:endParaRPr lang="es-ES_tradnl" dirty="0"/>
          </a:p>
        </p:txBody>
      </p:sp>
    </p:spTree>
    <p:extLst>
      <p:ext uri="{BB962C8B-B14F-4D97-AF65-F5344CB8AC3E}">
        <p14:creationId xmlns:p14="http://schemas.microsoft.com/office/powerpoint/2010/main" val="304845947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Content Placeholder 7" descr="Esta es una foto de una mujer llamando para recibir asistencia médica.">
            <a:extLst>
              <a:ext uri="{FF2B5EF4-FFF2-40B4-BE49-F238E27FC236}">
                <a16:creationId xmlns:a16="http://schemas.microsoft.com/office/drawing/2014/main" id="{B21A3382-CB19-2A4B-98C2-E5B2708DA3DE}"/>
              </a:ext>
            </a:extLst>
          </p:cNvPr>
          <p:cNvPicPr>
            <a:picLocks noGrp="1" noChangeAspect="1"/>
          </p:cNvPicPr>
          <p:nvPr>
            <p:ph sz="half" idx="4294967295"/>
          </p:nvPr>
        </p:nvPicPr>
        <p:blipFill rotWithShape="1">
          <a:blip r:embed="rId3">
            <a:extLst>
              <a:ext uri="{28A0092B-C50C-407E-A947-70E740481C1C}">
                <a14:useLocalDpi xmlns:a14="http://schemas.microsoft.com/office/drawing/2010/main"/>
              </a:ext>
            </a:extLst>
          </a:blip>
          <a:srcRect/>
          <a:stretch/>
        </p:blipFill>
        <p:spPr>
          <a:xfrm>
            <a:off x="5103155" y="493294"/>
            <a:ext cx="4137101" cy="6481501"/>
          </a:xfrm>
          <a:effectLst>
            <a:softEdge rad="114300"/>
          </a:effectLst>
        </p:spPr>
      </p:pic>
      <p:sp>
        <p:nvSpPr>
          <p:cNvPr id="6" name="Footer Placeholder 4">
            <a:extLst>
              <a:ext uri="{FF2B5EF4-FFF2-40B4-BE49-F238E27FC236}">
                <a16:creationId xmlns:a16="http://schemas.microsoft.com/office/drawing/2014/main" id="{779FFB2A-F4C5-BB48-BA80-30F565771B93}"/>
              </a:ext>
            </a:extLst>
          </p:cNvPr>
          <p:cNvSpPr>
            <a:spLocks noGrp="1"/>
          </p:cNvSpPr>
          <p:nvPr>
            <p:ph type="ftr" sz="quarter" idx="11"/>
          </p:nvPr>
        </p:nvSpPr>
        <p:spPr>
          <a:xfrm>
            <a:off x="533400" y="5839934"/>
            <a:ext cx="4271075" cy="825190"/>
          </a:xfrm>
        </p:spPr>
        <p:txBody>
          <a:bodyPr/>
          <a:lstStyle/>
          <a:p>
            <a:pPr algn="ctr"/>
            <a:r>
              <a:rPr lang="es-ES_tradnl" i="1" dirty="0"/>
              <a:t>Este material fue producido bajo el subsidio numero SH05051SH8 de la administración ocupacional de seguridad y salud de departamento de E. U. del trabajo. No necesariamente refleja el punto de vista o las políticas del departamento de E.U. del trabajo tampoco la mención de nombres comerciales, productos o organizaciones implica aprobación de el Gobierno de E.U.</a:t>
            </a:r>
            <a:endParaRPr lang="es-ES_tradnl" dirty="0"/>
          </a:p>
        </p:txBody>
      </p:sp>
      <p:sp>
        <p:nvSpPr>
          <p:cNvPr id="10" name="Title 1">
            <a:extLst>
              <a:ext uri="{FF2B5EF4-FFF2-40B4-BE49-F238E27FC236}">
                <a16:creationId xmlns:a16="http://schemas.microsoft.com/office/drawing/2014/main" id="{67950579-F34E-9944-9DFB-E6F86175AC68}"/>
              </a:ext>
            </a:extLst>
          </p:cNvPr>
          <p:cNvSpPr>
            <a:spLocks noGrp="1"/>
          </p:cNvSpPr>
          <p:nvPr>
            <p:ph type="title"/>
          </p:nvPr>
        </p:nvSpPr>
        <p:spPr>
          <a:xfrm>
            <a:off x="1168505" y="753228"/>
            <a:ext cx="4005071" cy="1080938"/>
          </a:xfrm>
        </p:spPr>
        <p:txBody>
          <a:bodyPr>
            <a:normAutofit/>
          </a:bodyPr>
          <a:lstStyle/>
          <a:p>
            <a:r>
              <a:rPr lang="es-ES_tradnl" sz="3200" dirty="0"/>
              <a:t>Hiponatremia: Llamar</a:t>
            </a:r>
          </a:p>
        </p:txBody>
      </p:sp>
      <p:sp>
        <p:nvSpPr>
          <p:cNvPr id="11" name="Content Placeholder 2">
            <a:extLst>
              <a:ext uri="{FF2B5EF4-FFF2-40B4-BE49-F238E27FC236}">
                <a16:creationId xmlns:a16="http://schemas.microsoft.com/office/drawing/2014/main" id="{5F0D480D-01D4-CA49-8F45-6A6C327C611A}"/>
              </a:ext>
            </a:extLst>
          </p:cNvPr>
          <p:cNvSpPr>
            <a:spLocks noGrp="1"/>
          </p:cNvSpPr>
          <p:nvPr>
            <p:ph sz="half" idx="1"/>
          </p:nvPr>
        </p:nvSpPr>
        <p:spPr>
          <a:xfrm>
            <a:off x="372979" y="2094100"/>
            <a:ext cx="4633920" cy="3604572"/>
          </a:xfrm>
        </p:spPr>
        <p:txBody>
          <a:bodyPr>
            <a:noAutofit/>
          </a:bodyPr>
          <a:lstStyle/>
          <a:p>
            <a:pPr>
              <a:lnSpc>
                <a:spcPct val="100000"/>
              </a:lnSpc>
              <a:spcBef>
                <a:spcPts val="1600"/>
              </a:spcBef>
            </a:pPr>
            <a:r>
              <a:rPr lang="es-ES_tradnl" sz="3000" dirty="0"/>
              <a:t>Si el trabajador esta:</a:t>
            </a:r>
          </a:p>
          <a:p>
            <a:pPr lvl="1">
              <a:lnSpc>
                <a:spcPct val="100000"/>
              </a:lnSpc>
              <a:spcBef>
                <a:spcPts val="1600"/>
              </a:spcBef>
            </a:pPr>
            <a:r>
              <a:rPr lang="es-ES_tradnl" sz="2600" dirty="0"/>
              <a:t>Confundido, desorientado o no responde, </a:t>
            </a:r>
          </a:p>
          <a:p>
            <a:pPr lvl="1">
              <a:lnSpc>
                <a:spcPct val="100000"/>
              </a:lnSpc>
              <a:spcBef>
                <a:spcPts val="1600"/>
              </a:spcBef>
            </a:pPr>
            <a:r>
              <a:rPr lang="es-ES_tradnl" sz="2600" dirty="0"/>
              <a:t>Tiene problemas del corazón, o</a:t>
            </a:r>
          </a:p>
          <a:p>
            <a:pPr lvl="1">
              <a:lnSpc>
                <a:spcPct val="100000"/>
              </a:lnSpc>
              <a:spcBef>
                <a:spcPts val="1600"/>
              </a:spcBef>
            </a:pPr>
            <a:r>
              <a:rPr lang="es-ES_tradnl" sz="2600" dirty="0"/>
              <a:t>No mejora en una hora</a:t>
            </a:r>
          </a:p>
        </p:txBody>
      </p:sp>
    </p:spTree>
    <p:extLst>
      <p:ext uri="{BB962C8B-B14F-4D97-AF65-F5344CB8AC3E}">
        <p14:creationId xmlns:p14="http://schemas.microsoft.com/office/powerpoint/2010/main" val="135898711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6" descr="Esta es una foto de bebidas deportivas en un refrigerador, bocadillos salados y un enfriador de agua.">
            <a:extLst>
              <a:ext uri="{FF2B5EF4-FFF2-40B4-BE49-F238E27FC236}">
                <a16:creationId xmlns:a16="http://schemas.microsoft.com/office/drawing/2014/main" id="{83221553-80C1-7146-9CED-440C7113B3D1}"/>
              </a:ext>
            </a:extLst>
          </p:cNvPr>
          <p:cNvPicPr>
            <a:picLocks noGrp="1" noChangeAspect="1"/>
          </p:cNvPicPr>
          <p:nvPr>
            <p:ph sz="half" idx="4294967295"/>
          </p:nvPr>
        </p:nvPicPr>
        <p:blipFill>
          <a:blip r:embed="rId3"/>
          <a:stretch>
            <a:fillRect/>
          </a:stretch>
        </p:blipFill>
        <p:spPr>
          <a:xfrm>
            <a:off x="5140712" y="2575198"/>
            <a:ext cx="3998913" cy="2668024"/>
          </a:xfrm>
          <a:effectLst>
            <a:softEdge rad="114300"/>
          </a:effectLst>
        </p:spPr>
      </p:pic>
      <p:sp>
        <p:nvSpPr>
          <p:cNvPr id="6" name="Footer Placeholder 4">
            <a:extLst>
              <a:ext uri="{FF2B5EF4-FFF2-40B4-BE49-F238E27FC236}">
                <a16:creationId xmlns:a16="http://schemas.microsoft.com/office/drawing/2014/main" id="{A8FF51B2-F89F-2548-B842-50AA9B9A590E}"/>
              </a:ext>
            </a:extLst>
          </p:cNvPr>
          <p:cNvSpPr>
            <a:spLocks noGrp="1"/>
          </p:cNvSpPr>
          <p:nvPr>
            <p:ph type="ftr" sz="quarter" idx="11"/>
          </p:nvPr>
        </p:nvSpPr>
        <p:spPr>
          <a:xfrm>
            <a:off x="533400" y="5954237"/>
            <a:ext cx="8057444" cy="825190"/>
          </a:xfrm>
        </p:spPr>
        <p:txBody>
          <a:bodyPr/>
          <a:lstStyle/>
          <a:p>
            <a:pPr algn="ctr"/>
            <a:r>
              <a:rPr lang="es-ES_tradnl" i="1" dirty="0"/>
              <a:t>Este material fue producido bajo el subsidio numero SH05051SH8 de la administración ocupacional de seguridad y salud de departamento de E. U. del trabajo. No necesariamente refleja el punto de vista o las políticas del departamento de E.U. del trabajo tampoco la mención de nombres comerciales, productos o organizaciones implica aprobación de el Gobierno de E.U.</a:t>
            </a:r>
            <a:endParaRPr lang="es-ES_tradnl" dirty="0"/>
          </a:p>
        </p:txBody>
      </p:sp>
      <p:sp>
        <p:nvSpPr>
          <p:cNvPr id="10" name="Title 1">
            <a:extLst>
              <a:ext uri="{FF2B5EF4-FFF2-40B4-BE49-F238E27FC236}">
                <a16:creationId xmlns:a16="http://schemas.microsoft.com/office/drawing/2014/main" id="{1CD1C90A-6D93-A94A-850F-5841C547EC25}"/>
              </a:ext>
            </a:extLst>
          </p:cNvPr>
          <p:cNvSpPr>
            <a:spLocks noGrp="1"/>
          </p:cNvSpPr>
          <p:nvPr>
            <p:ph type="title"/>
          </p:nvPr>
        </p:nvSpPr>
        <p:spPr>
          <a:xfrm>
            <a:off x="1216633" y="753228"/>
            <a:ext cx="5039787" cy="1003383"/>
          </a:xfrm>
        </p:spPr>
        <p:txBody>
          <a:bodyPr>
            <a:normAutofit fontScale="90000"/>
          </a:bodyPr>
          <a:lstStyle/>
          <a:p>
            <a:r>
              <a:rPr lang="es-ES_tradnl" dirty="0"/>
              <a:t>Calambres por calor: Tratamiento</a:t>
            </a:r>
          </a:p>
        </p:txBody>
      </p:sp>
      <p:sp>
        <p:nvSpPr>
          <p:cNvPr id="11" name="Content Placeholder 2">
            <a:extLst>
              <a:ext uri="{FF2B5EF4-FFF2-40B4-BE49-F238E27FC236}">
                <a16:creationId xmlns:a16="http://schemas.microsoft.com/office/drawing/2014/main" id="{E9AE7C0B-1750-C743-AE22-F92B3718D272}"/>
              </a:ext>
            </a:extLst>
          </p:cNvPr>
          <p:cNvSpPr>
            <a:spLocks noGrp="1"/>
          </p:cNvSpPr>
          <p:nvPr>
            <p:ph sz="half" idx="1"/>
          </p:nvPr>
        </p:nvSpPr>
        <p:spPr>
          <a:xfrm>
            <a:off x="533401" y="2269277"/>
            <a:ext cx="4473498" cy="3301349"/>
          </a:xfrm>
        </p:spPr>
        <p:txBody>
          <a:bodyPr>
            <a:normAutofit lnSpcReduction="10000"/>
          </a:bodyPr>
          <a:lstStyle/>
          <a:p>
            <a:pPr>
              <a:lnSpc>
                <a:spcPct val="110000"/>
              </a:lnSpc>
              <a:spcBef>
                <a:spcPts val="1600"/>
              </a:spcBef>
            </a:pPr>
            <a:r>
              <a:rPr lang="es-ES_tradnl" dirty="0"/>
              <a:t>Mueva al trabajador a un área sombreada y fresca</a:t>
            </a:r>
          </a:p>
          <a:p>
            <a:pPr>
              <a:lnSpc>
                <a:spcPct val="110000"/>
              </a:lnSpc>
              <a:spcBef>
                <a:spcPts val="1600"/>
              </a:spcBef>
            </a:pPr>
            <a:r>
              <a:rPr lang="es-ES_tradnl" dirty="0"/>
              <a:t>Que el trabajador coma refrigerios salados y beba bebidas deportivas</a:t>
            </a:r>
          </a:p>
          <a:p>
            <a:pPr>
              <a:lnSpc>
                <a:spcPct val="110000"/>
              </a:lnSpc>
              <a:spcBef>
                <a:spcPts val="1600"/>
              </a:spcBef>
            </a:pPr>
            <a:r>
              <a:rPr lang="es-ES_tradnl" dirty="0"/>
              <a:t>Pida asistencia médica si no mejora en una hora</a:t>
            </a:r>
          </a:p>
          <a:p>
            <a:endParaRPr lang="es-ES_tradnl" dirty="0"/>
          </a:p>
        </p:txBody>
      </p:sp>
    </p:spTree>
    <p:extLst>
      <p:ext uri="{BB962C8B-B14F-4D97-AF65-F5344CB8AC3E}">
        <p14:creationId xmlns:p14="http://schemas.microsoft.com/office/powerpoint/2010/main" val="101125815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59D928-9F9A-594A-A42A-982B061746BF}"/>
              </a:ext>
            </a:extLst>
          </p:cNvPr>
          <p:cNvSpPr>
            <a:spLocks noGrp="1"/>
          </p:cNvSpPr>
          <p:nvPr>
            <p:ph type="title"/>
          </p:nvPr>
        </p:nvSpPr>
        <p:spPr>
          <a:xfrm>
            <a:off x="1216633" y="753228"/>
            <a:ext cx="5048699" cy="1080938"/>
          </a:xfrm>
        </p:spPr>
        <p:txBody>
          <a:bodyPr/>
          <a:lstStyle/>
          <a:p>
            <a:r>
              <a:rPr lang="es-ES_tradnl" dirty="0"/>
              <a:t>Recomendaciones</a:t>
            </a:r>
          </a:p>
        </p:txBody>
      </p:sp>
      <p:sp>
        <p:nvSpPr>
          <p:cNvPr id="3" name="Content Placeholder 2">
            <a:extLst>
              <a:ext uri="{FF2B5EF4-FFF2-40B4-BE49-F238E27FC236}">
                <a16:creationId xmlns:a16="http://schemas.microsoft.com/office/drawing/2014/main" id="{5A10AB01-A49D-CD45-BE31-C25D5532C13F}"/>
              </a:ext>
            </a:extLst>
          </p:cNvPr>
          <p:cNvSpPr>
            <a:spLocks noGrp="1"/>
          </p:cNvSpPr>
          <p:nvPr>
            <p:ph sz="half" idx="1"/>
          </p:nvPr>
        </p:nvSpPr>
        <p:spPr>
          <a:xfrm>
            <a:off x="533401" y="2514656"/>
            <a:ext cx="8077198" cy="2937877"/>
          </a:xfrm>
        </p:spPr>
        <p:txBody>
          <a:bodyPr>
            <a:normAutofit fontScale="77500" lnSpcReduction="20000"/>
          </a:bodyPr>
          <a:lstStyle/>
          <a:p>
            <a:pPr>
              <a:lnSpc>
                <a:spcPct val="120000"/>
              </a:lnSpc>
            </a:pPr>
            <a:r>
              <a:rPr lang="es-ES_tradnl" sz="3200" dirty="0"/>
              <a:t>Determinar el riesgo a el calor ambiental </a:t>
            </a:r>
          </a:p>
          <a:p>
            <a:pPr>
              <a:lnSpc>
                <a:spcPct val="120000"/>
              </a:lnSpc>
            </a:pPr>
            <a:r>
              <a:rPr lang="es-ES_tradnl" sz="3200" dirty="0"/>
              <a:t>Desarrollar un programa de monitoreo médico</a:t>
            </a:r>
          </a:p>
          <a:p>
            <a:pPr>
              <a:lnSpc>
                <a:spcPct val="120000"/>
              </a:lnSpc>
            </a:pPr>
            <a:r>
              <a:rPr lang="es-ES_tradnl" sz="3200" dirty="0"/>
              <a:t>Desarrollar un plan de climatización para trabajadores </a:t>
            </a:r>
          </a:p>
          <a:p>
            <a:pPr>
              <a:lnSpc>
                <a:spcPct val="120000"/>
              </a:lnSpc>
            </a:pPr>
            <a:r>
              <a:rPr lang="es-ES_tradnl" sz="3200" dirty="0"/>
              <a:t>Informar y entrenar a los trabajadores</a:t>
            </a:r>
          </a:p>
          <a:p>
            <a:pPr>
              <a:lnSpc>
                <a:spcPct val="120000"/>
              </a:lnSpc>
            </a:pPr>
            <a:r>
              <a:rPr lang="es-ES_tradnl" sz="3200" dirty="0"/>
              <a:t>Modificar las condiciones de trabajo</a:t>
            </a:r>
          </a:p>
        </p:txBody>
      </p:sp>
      <p:sp>
        <p:nvSpPr>
          <p:cNvPr id="6" name="Footer Placeholder 4">
            <a:extLst>
              <a:ext uri="{FF2B5EF4-FFF2-40B4-BE49-F238E27FC236}">
                <a16:creationId xmlns:a16="http://schemas.microsoft.com/office/drawing/2014/main" id="{6BB979C1-27C0-9C45-B032-6490ECC19E43}"/>
              </a:ext>
            </a:extLst>
          </p:cNvPr>
          <p:cNvSpPr>
            <a:spLocks noGrp="1"/>
          </p:cNvSpPr>
          <p:nvPr>
            <p:ph type="ftr" sz="quarter" idx="11"/>
          </p:nvPr>
        </p:nvSpPr>
        <p:spPr>
          <a:xfrm>
            <a:off x="533400" y="5954237"/>
            <a:ext cx="8057444" cy="825190"/>
          </a:xfrm>
        </p:spPr>
        <p:txBody>
          <a:bodyPr/>
          <a:lstStyle/>
          <a:p>
            <a:pPr algn="ctr"/>
            <a:r>
              <a:rPr lang="es-ES_tradnl" i="1" dirty="0"/>
              <a:t>Este material fue producido bajo el subsidio numero SH05051SH8 de la administración ocupacional de seguridad y salud de departamento de E. U. del trabajo. No necesariamente refleja el punto de vista o las políticas del departamento de E.U. del trabajo tampoco la mención de nombres comerciales, productos o organizaciones implica aprobación de el Gobierno de E.U.</a:t>
            </a:r>
            <a:endParaRPr lang="es-ES_tradnl" dirty="0"/>
          </a:p>
        </p:txBody>
      </p:sp>
    </p:spTree>
    <p:extLst>
      <p:ext uri="{BB962C8B-B14F-4D97-AF65-F5344CB8AC3E}">
        <p14:creationId xmlns:p14="http://schemas.microsoft.com/office/powerpoint/2010/main" val="3654188753"/>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F7FA6B-F1D9-C945-8692-54228E05E1B4}"/>
              </a:ext>
            </a:extLst>
          </p:cNvPr>
          <p:cNvSpPr>
            <a:spLocks noGrp="1"/>
          </p:cNvSpPr>
          <p:nvPr>
            <p:ph type="title"/>
          </p:nvPr>
        </p:nvSpPr>
        <p:spPr/>
        <p:txBody>
          <a:bodyPr/>
          <a:lstStyle/>
          <a:p>
            <a:r>
              <a:rPr lang="es-ES_tradnl" dirty="0"/>
              <a:t>Caso de estudio </a:t>
            </a:r>
          </a:p>
        </p:txBody>
      </p:sp>
      <p:sp>
        <p:nvSpPr>
          <p:cNvPr id="3" name="Content Placeholder 2">
            <a:extLst>
              <a:ext uri="{FF2B5EF4-FFF2-40B4-BE49-F238E27FC236}">
                <a16:creationId xmlns:a16="http://schemas.microsoft.com/office/drawing/2014/main" id="{F449C667-8A11-D547-B259-DD2A005CA97D}"/>
              </a:ext>
            </a:extLst>
          </p:cNvPr>
          <p:cNvSpPr>
            <a:spLocks noGrp="1"/>
          </p:cNvSpPr>
          <p:nvPr>
            <p:ph idx="1"/>
          </p:nvPr>
        </p:nvSpPr>
        <p:spPr>
          <a:xfrm>
            <a:off x="533400" y="2522228"/>
            <a:ext cx="8077200" cy="2791181"/>
          </a:xfrm>
        </p:spPr>
        <p:txBody>
          <a:bodyPr>
            <a:normAutofit/>
          </a:bodyPr>
          <a:lstStyle/>
          <a:p>
            <a:pPr marL="0" indent="0" algn="ctr">
              <a:lnSpc>
                <a:spcPct val="100000"/>
              </a:lnSpc>
              <a:buNone/>
            </a:pPr>
            <a:r>
              <a:rPr lang="es-ES_tradnl" dirty="0"/>
              <a:t>Usted y sus compañeros han estado trabajando afuera en una construcción por bastantes horas. Es uno de los primeros días más calientes del año. Nota que su compañero esta sudando demasiado y se ve pálido. Cuando le pregunta como se siente él le dice que se siente un poco mareado y con nauseas.</a:t>
            </a:r>
          </a:p>
        </p:txBody>
      </p:sp>
      <p:sp>
        <p:nvSpPr>
          <p:cNvPr id="5" name="Footer Placeholder 3">
            <a:extLst>
              <a:ext uri="{FF2B5EF4-FFF2-40B4-BE49-F238E27FC236}">
                <a16:creationId xmlns:a16="http://schemas.microsoft.com/office/drawing/2014/main" id="{2D5EF03F-BE4A-4940-8292-D7EFF257244A}"/>
              </a:ext>
            </a:extLst>
          </p:cNvPr>
          <p:cNvSpPr>
            <a:spLocks noGrp="1"/>
          </p:cNvSpPr>
          <p:nvPr>
            <p:ph type="ftr" sz="quarter" idx="11"/>
          </p:nvPr>
        </p:nvSpPr>
        <p:spPr>
          <a:xfrm>
            <a:off x="531639" y="6002203"/>
            <a:ext cx="8091054" cy="645957"/>
          </a:xfrm>
        </p:spPr>
        <p:txBody>
          <a:bodyPr/>
          <a:lstStyle/>
          <a:p>
            <a:pPr algn="ctr"/>
            <a:r>
              <a:rPr lang="es-ES_tradnl" i="1" dirty="0"/>
              <a:t>Este material fue producido bajo el subsidio numero SH05051SH8 de la administración ocupacional de seguridad y salud de departamento de E. U. del trabajo. No necesariamente refleja el punto de vista o las políticas del departamento de E.U. del trabajo tampoco la mención de nombres comerciales, productos o organizaciones implica aprobación de el Gobierno de E.U.</a:t>
            </a:r>
            <a:endParaRPr lang="es-ES_tradnl" dirty="0"/>
          </a:p>
          <a:p>
            <a:endParaRPr lang="es-ES_tradnl" dirty="0"/>
          </a:p>
        </p:txBody>
      </p:sp>
    </p:spTree>
    <p:extLst>
      <p:ext uri="{BB962C8B-B14F-4D97-AF65-F5344CB8AC3E}">
        <p14:creationId xmlns:p14="http://schemas.microsoft.com/office/powerpoint/2010/main" val="187977613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E752CFB-9276-F944-B6F1-A9CA63E8D503}"/>
              </a:ext>
            </a:extLst>
          </p:cNvPr>
          <p:cNvSpPr>
            <a:spLocks noGrp="1"/>
          </p:cNvSpPr>
          <p:nvPr>
            <p:ph idx="1"/>
          </p:nvPr>
        </p:nvSpPr>
        <p:spPr>
          <a:xfrm>
            <a:off x="531639" y="2460446"/>
            <a:ext cx="7955692" cy="3025959"/>
          </a:xfrm>
        </p:spPr>
        <p:txBody>
          <a:bodyPr>
            <a:normAutofit/>
          </a:bodyPr>
          <a:lstStyle/>
          <a:p>
            <a:pPr>
              <a:lnSpc>
                <a:spcPct val="120000"/>
              </a:lnSpc>
              <a:spcBef>
                <a:spcPts val="1200"/>
              </a:spcBef>
            </a:pPr>
            <a:r>
              <a:rPr lang="es-ES_tradnl" dirty="0"/>
              <a:t>Su compañero esta mostrando síntomas y señales de agotamiento por calor.</a:t>
            </a:r>
          </a:p>
          <a:p>
            <a:pPr>
              <a:lnSpc>
                <a:spcPct val="120000"/>
              </a:lnSpc>
              <a:spcBef>
                <a:spcPts val="1200"/>
              </a:spcBef>
            </a:pPr>
            <a:r>
              <a:rPr lang="es-ES_tradnl" dirty="0"/>
              <a:t>Es el primer día con altas temperaturas, quizás no este aclimatado todavía y ha estado mucho tiempo trabajando afuera </a:t>
            </a:r>
          </a:p>
        </p:txBody>
      </p:sp>
      <p:sp>
        <p:nvSpPr>
          <p:cNvPr id="2" name="Title 1">
            <a:extLst>
              <a:ext uri="{FF2B5EF4-FFF2-40B4-BE49-F238E27FC236}">
                <a16:creationId xmlns:a16="http://schemas.microsoft.com/office/drawing/2014/main" id="{039EC759-58C9-9C40-8C74-93B32D95FB27}"/>
              </a:ext>
            </a:extLst>
          </p:cNvPr>
          <p:cNvSpPr>
            <a:spLocks noGrp="1"/>
          </p:cNvSpPr>
          <p:nvPr>
            <p:ph type="title"/>
          </p:nvPr>
        </p:nvSpPr>
        <p:spPr/>
        <p:txBody>
          <a:bodyPr/>
          <a:lstStyle/>
          <a:p>
            <a:r>
              <a:rPr lang="es-ES_tradnl" dirty="0"/>
              <a:t>Caso de estudio</a:t>
            </a:r>
            <a:r>
              <a:rPr lang="mr-IN" dirty="0"/>
              <a:t>–</a:t>
            </a:r>
            <a:r>
              <a:rPr lang="es-ES_tradnl" dirty="0"/>
              <a:t> Discusión </a:t>
            </a:r>
          </a:p>
        </p:txBody>
      </p:sp>
      <p:sp>
        <p:nvSpPr>
          <p:cNvPr id="5" name="Footer Placeholder 3">
            <a:extLst>
              <a:ext uri="{FF2B5EF4-FFF2-40B4-BE49-F238E27FC236}">
                <a16:creationId xmlns:a16="http://schemas.microsoft.com/office/drawing/2014/main" id="{2D5EF03F-BE4A-4940-8292-D7EFF257244A}"/>
              </a:ext>
            </a:extLst>
          </p:cNvPr>
          <p:cNvSpPr>
            <a:spLocks noGrp="1"/>
          </p:cNvSpPr>
          <p:nvPr>
            <p:ph type="ftr" sz="quarter" idx="11"/>
          </p:nvPr>
        </p:nvSpPr>
        <p:spPr>
          <a:xfrm>
            <a:off x="533401" y="5982924"/>
            <a:ext cx="8091054" cy="645957"/>
          </a:xfrm>
        </p:spPr>
        <p:txBody>
          <a:bodyPr/>
          <a:lstStyle/>
          <a:p>
            <a:pPr algn="ctr"/>
            <a:r>
              <a:rPr lang="es-ES_tradnl" i="1" dirty="0"/>
              <a:t>Este material fue producido bajo el subsidio numero SH05051SH8 de la administración ocupacional de seguridad y salud de departamento de E. U. del trabajo. No necesariamente refleja el punto de vista o las políticas del departamento de E.U. del trabajo tampoco la mención de nombres comerciales, productos o organizaciones implica aprobación de el Gobierno de E.U.</a:t>
            </a:r>
            <a:endParaRPr lang="es-ES_tradnl" dirty="0"/>
          </a:p>
          <a:p>
            <a:endParaRPr lang="es-ES_tradnl" dirty="0"/>
          </a:p>
        </p:txBody>
      </p:sp>
    </p:spTree>
    <p:extLst>
      <p:ext uri="{BB962C8B-B14F-4D97-AF65-F5344CB8AC3E}">
        <p14:creationId xmlns:p14="http://schemas.microsoft.com/office/powerpoint/2010/main" val="1224156960"/>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E752CFB-9276-F944-B6F1-A9CA63E8D503}"/>
              </a:ext>
            </a:extLst>
          </p:cNvPr>
          <p:cNvSpPr>
            <a:spLocks noGrp="1"/>
          </p:cNvSpPr>
          <p:nvPr>
            <p:ph idx="1"/>
          </p:nvPr>
        </p:nvSpPr>
        <p:spPr>
          <a:xfrm>
            <a:off x="531638" y="2011628"/>
            <a:ext cx="8376055" cy="3461257"/>
          </a:xfrm>
        </p:spPr>
        <p:txBody>
          <a:bodyPr>
            <a:noAutofit/>
          </a:bodyPr>
          <a:lstStyle/>
          <a:p>
            <a:pPr>
              <a:lnSpc>
                <a:spcPct val="120000"/>
              </a:lnSpc>
              <a:spcBef>
                <a:spcPts val="1200"/>
              </a:spcBef>
            </a:pPr>
            <a:r>
              <a:rPr lang="es-ES_tradnl" dirty="0"/>
              <a:t>Si no esta disponible ningún cuidado medico en el lugar de trabajo, llame al 911.</a:t>
            </a:r>
          </a:p>
          <a:p>
            <a:pPr>
              <a:lnSpc>
                <a:spcPct val="120000"/>
              </a:lnSpc>
              <a:spcBef>
                <a:spcPts val="1200"/>
              </a:spcBef>
            </a:pPr>
            <a:r>
              <a:rPr lang="es-ES_tradnl" dirty="0"/>
              <a:t>Saque a su compañero del área caliente y llévelo a la sombra o a un lugar fresco.</a:t>
            </a:r>
          </a:p>
          <a:p>
            <a:pPr>
              <a:lnSpc>
                <a:spcPct val="120000"/>
              </a:lnSpc>
              <a:spcBef>
                <a:spcPts val="1200"/>
              </a:spcBef>
            </a:pPr>
            <a:r>
              <a:rPr lang="es-ES_tradnl" dirty="0"/>
              <a:t>Remueva la ropa innecesaria como zapatos y calcetines. Colóquele compresas heladas en la cabeza, cara, y cuello. </a:t>
            </a:r>
            <a:r>
              <a:rPr lang="en-US" dirty="0"/>
              <a:t>D</a:t>
            </a:r>
            <a:r>
              <a:rPr lang="es-ES_tradnl" dirty="0"/>
              <a:t>ele tragos de agua helada o bebidas deportivas. Este con él hasta que llegue cuidado medico.</a:t>
            </a:r>
          </a:p>
        </p:txBody>
      </p:sp>
      <p:sp>
        <p:nvSpPr>
          <p:cNvPr id="2" name="Title 1">
            <a:extLst>
              <a:ext uri="{FF2B5EF4-FFF2-40B4-BE49-F238E27FC236}">
                <a16:creationId xmlns:a16="http://schemas.microsoft.com/office/drawing/2014/main" id="{039EC759-58C9-9C40-8C74-93B32D95FB27}"/>
              </a:ext>
            </a:extLst>
          </p:cNvPr>
          <p:cNvSpPr>
            <a:spLocks noGrp="1"/>
          </p:cNvSpPr>
          <p:nvPr>
            <p:ph type="title"/>
          </p:nvPr>
        </p:nvSpPr>
        <p:spPr/>
        <p:txBody>
          <a:bodyPr/>
          <a:lstStyle/>
          <a:p>
            <a:r>
              <a:rPr lang="es-ES_tradnl" dirty="0"/>
              <a:t>Caso de estudio– Discusión Cont.</a:t>
            </a:r>
          </a:p>
        </p:txBody>
      </p:sp>
      <p:sp>
        <p:nvSpPr>
          <p:cNvPr id="5" name="Footer Placeholder 3">
            <a:extLst>
              <a:ext uri="{FF2B5EF4-FFF2-40B4-BE49-F238E27FC236}">
                <a16:creationId xmlns:a16="http://schemas.microsoft.com/office/drawing/2014/main" id="{2D5EF03F-BE4A-4940-8292-D7EFF257244A}"/>
              </a:ext>
            </a:extLst>
          </p:cNvPr>
          <p:cNvSpPr>
            <a:spLocks noGrp="1"/>
          </p:cNvSpPr>
          <p:nvPr>
            <p:ph type="ftr" sz="quarter" idx="11"/>
          </p:nvPr>
        </p:nvSpPr>
        <p:spPr>
          <a:xfrm>
            <a:off x="531638" y="6182063"/>
            <a:ext cx="8091054" cy="645957"/>
          </a:xfrm>
        </p:spPr>
        <p:txBody>
          <a:bodyPr/>
          <a:lstStyle/>
          <a:p>
            <a:pPr algn="ctr"/>
            <a:r>
              <a:rPr lang="es-ES_tradnl" i="1" dirty="0"/>
              <a:t>Este material fue producido bajo el subsidio numero SH05051SH8 de la administración ocupacional de seguridad y salud de departamento de E. U. del trabajo. No necesariamente refleja el punto de vista o las políticas del departamento de E.U. del trabajo tampoco la mención de nombres comerciales, productos o organizaciones implica aprobación de el Gobierno de E.U.</a:t>
            </a:r>
            <a:endParaRPr lang="es-ES_tradnl" dirty="0"/>
          </a:p>
          <a:p>
            <a:endParaRPr lang="es-ES_tradnl" dirty="0"/>
          </a:p>
        </p:txBody>
      </p:sp>
    </p:spTree>
    <p:extLst>
      <p:ext uri="{BB962C8B-B14F-4D97-AF65-F5344CB8AC3E}">
        <p14:creationId xmlns:p14="http://schemas.microsoft.com/office/powerpoint/2010/main" val="280938538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436C83-31FD-6342-9B7A-F889EF80B40E}"/>
              </a:ext>
            </a:extLst>
          </p:cNvPr>
          <p:cNvSpPr>
            <a:spLocks noGrp="1"/>
          </p:cNvSpPr>
          <p:nvPr>
            <p:ph type="title"/>
          </p:nvPr>
        </p:nvSpPr>
        <p:spPr>
          <a:xfrm>
            <a:off x="1382887" y="778045"/>
            <a:ext cx="5580803" cy="1080938"/>
          </a:xfrm>
        </p:spPr>
        <p:txBody>
          <a:bodyPr/>
          <a:lstStyle/>
          <a:p>
            <a:r>
              <a:rPr lang="es-ES_tradnl" dirty="0"/>
              <a:t>Riesgo Ambiental al Calor</a:t>
            </a:r>
            <a:endParaRPr lang="en-US" dirty="0"/>
          </a:p>
        </p:txBody>
      </p:sp>
      <p:pic>
        <p:nvPicPr>
          <p:cNvPr id="12" name="Picture Placeholder 11" descr="Indice de calor. Servicio Nacional de Meteorológia NOAA">
            <a:extLst>
              <a:ext uri="{FF2B5EF4-FFF2-40B4-BE49-F238E27FC236}">
                <a16:creationId xmlns:a16="http://schemas.microsoft.com/office/drawing/2014/main" id="{D64F3658-F421-CA45-8052-208D568CA60C}"/>
              </a:ext>
            </a:extLst>
          </p:cNvPr>
          <p:cNvPicPr>
            <a:picLocks noGrp="1" noChangeAspect="1"/>
          </p:cNvPicPr>
          <p:nvPr>
            <p:ph type="pic" sz="quarter" idx="12"/>
          </p:nvPr>
        </p:nvPicPr>
        <p:blipFill rotWithShape="1">
          <a:blip r:embed="rId3">
            <a:extLst>
              <a:ext uri="{28A0092B-C50C-407E-A947-70E740481C1C}">
                <a14:useLocalDpi xmlns:a14="http://schemas.microsoft.com/office/drawing/2010/main"/>
              </a:ext>
            </a:extLst>
          </a:blip>
          <a:srcRect/>
          <a:stretch/>
        </p:blipFill>
        <p:spPr>
          <a:xfrm>
            <a:off x="1634833" y="2127901"/>
            <a:ext cx="5980690" cy="3798626"/>
          </a:xfrm>
        </p:spPr>
      </p:pic>
      <p:sp>
        <p:nvSpPr>
          <p:cNvPr id="13" name="Footer Placeholder 4">
            <a:extLst>
              <a:ext uri="{FF2B5EF4-FFF2-40B4-BE49-F238E27FC236}">
                <a16:creationId xmlns:a16="http://schemas.microsoft.com/office/drawing/2014/main" id="{7476F786-626A-124F-BA63-B6653E6A34E2}"/>
              </a:ext>
            </a:extLst>
          </p:cNvPr>
          <p:cNvSpPr>
            <a:spLocks noGrp="1"/>
          </p:cNvSpPr>
          <p:nvPr>
            <p:ph type="ftr" sz="quarter" idx="11"/>
          </p:nvPr>
        </p:nvSpPr>
        <p:spPr>
          <a:xfrm>
            <a:off x="519545" y="5954237"/>
            <a:ext cx="8057444" cy="825190"/>
          </a:xfrm>
        </p:spPr>
        <p:txBody>
          <a:bodyPr/>
          <a:lstStyle/>
          <a:p>
            <a:pPr algn="ctr"/>
            <a:r>
              <a:rPr lang="es-ES_tradnl" i="1" dirty="0"/>
              <a:t>Este material fue producido bajo el subsidio numero SH05051SH8 de la administración ocupacional de seguridad y salud de departamento de E. U. del trabajo. No necesariamente refleja el punto de vista o las políticas del departamento de E.U. del trabajo tampoco la mención de nombres comerciales, productos o organizaciones implica aprobación de el Gobierno de E.U.</a:t>
            </a:r>
            <a:endParaRPr lang="es-ES_tradnl" dirty="0"/>
          </a:p>
        </p:txBody>
      </p:sp>
    </p:spTree>
    <p:extLst>
      <p:ext uri="{BB962C8B-B14F-4D97-AF65-F5344CB8AC3E}">
        <p14:creationId xmlns:p14="http://schemas.microsoft.com/office/powerpoint/2010/main" val="60733384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59D928-9F9A-594A-A42A-982B061746BF}"/>
              </a:ext>
            </a:extLst>
          </p:cNvPr>
          <p:cNvSpPr>
            <a:spLocks noGrp="1"/>
          </p:cNvSpPr>
          <p:nvPr>
            <p:ph type="title"/>
          </p:nvPr>
        </p:nvSpPr>
        <p:spPr>
          <a:xfrm>
            <a:off x="1216633" y="753228"/>
            <a:ext cx="5048699" cy="1080938"/>
          </a:xfrm>
        </p:spPr>
        <p:txBody>
          <a:bodyPr/>
          <a:lstStyle/>
          <a:p>
            <a:r>
              <a:rPr lang="es-ES_tradnl" dirty="0"/>
              <a:t>Monitoreo médico</a:t>
            </a:r>
          </a:p>
        </p:txBody>
      </p:sp>
      <p:sp>
        <p:nvSpPr>
          <p:cNvPr id="3" name="Content Placeholder 2">
            <a:extLst>
              <a:ext uri="{FF2B5EF4-FFF2-40B4-BE49-F238E27FC236}">
                <a16:creationId xmlns:a16="http://schemas.microsoft.com/office/drawing/2014/main" id="{5A10AB01-A49D-CD45-BE31-C25D5532C13F}"/>
              </a:ext>
            </a:extLst>
          </p:cNvPr>
          <p:cNvSpPr>
            <a:spLocks noGrp="1"/>
          </p:cNvSpPr>
          <p:nvPr>
            <p:ph sz="half" idx="1"/>
          </p:nvPr>
        </p:nvSpPr>
        <p:spPr>
          <a:xfrm>
            <a:off x="533401" y="2389150"/>
            <a:ext cx="8077198" cy="3407493"/>
          </a:xfrm>
        </p:spPr>
        <p:txBody>
          <a:bodyPr>
            <a:noAutofit/>
          </a:bodyPr>
          <a:lstStyle/>
          <a:p>
            <a:pPr marL="0" indent="0">
              <a:lnSpc>
                <a:spcPct val="120000"/>
              </a:lnSpc>
              <a:buNone/>
            </a:pPr>
            <a:r>
              <a:rPr lang="es-ES_tradnl" sz="2200" dirty="0"/>
              <a:t>Recomendaciones para un programa de monitoreo médico:</a:t>
            </a:r>
          </a:p>
          <a:p>
            <a:pPr>
              <a:lnSpc>
                <a:spcPct val="120000"/>
              </a:lnSpc>
              <a:spcBef>
                <a:spcPts val="1200"/>
              </a:spcBef>
            </a:pPr>
            <a:r>
              <a:rPr lang="es-ES_tradnl" sz="2200" dirty="0"/>
              <a:t>Historial médico y de trabajo</a:t>
            </a:r>
          </a:p>
          <a:p>
            <a:pPr>
              <a:lnSpc>
                <a:spcPct val="120000"/>
              </a:lnSpc>
              <a:spcBef>
                <a:spcPts val="1200"/>
              </a:spcBef>
            </a:pPr>
            <a:r>
              <a:rPr lang="es-ES_tradnl" sz="2200" dirty="0"/>
              <a:t>Examen físico</a:t>
            </a:r>
          </a:p>
          <a:p>
            <a:pPr>
              <a:lnSpc>
                <a:spcPct val="120000"/>
              </a:lnSpc>
              <a:spcBef>
                <a:spcPts val="1200"/>
              </a:spcBef>
            </a:pPr>
            <a:r>
              <a:rPr lang="es-ES_tradnl" sz="2200" dirty="0"/>
              <a:t>Evaluación: Uso de drogas terapéuticas, medicinas sin receta, suplementos, alcohol, o cafeína</a:t>
            </a:r>
          </a:p>
          <a:p>
            <a:pPr>
              <a:lnSpc>
                <a:spcPct val="120000"/>
              </a:lnSpc>
              <a:spcBef>
                <a:spcPts val="1200"/>
              </a:spcBef>
            </a:pPr>
            <a:r>
              <a:rPr lang="es-ES_tradnl" sz="2200" dirty="0"/>
              <a:t>Evaluación: Habilidad para usar ropa de protección personal y equipo</a:t>
            </a:r>
          </a:p>
        </p:txBody>
      </p:sp>
      <p:sp>
        <p:nvSpPr>
          <p:cNvPr id="6" name="Footer Placeholder 4">
            <a:extLst>
              <a:ext uri="{FF2B5EF4-FFF2-40B4-BE49-F238E27FC236}">
                <a16:creationId xmlns:a16="http://schemas.microsoft.com/office/drawing/2014/main" id="{2D3B6331-36C8-8144-A392-A6CBDF088FA7}"/>
              </a:ext>
            </a:extLst>
          </p:cNvPr>
          <p:cNvSpPr>
            <a:spLocks noGrp="1"/>
          </p:cNvSpPr>
          <p:nvPr>
            <p:ph type="ftr" sz="quarter" idx="11"/>
          </p:nvPr>
        </p:nvSpPr>
        <p:spPr>
          <a:xfrm>
            <a:off x="533400" y="5954237"/>
            <a:ext cx="8057444" cy="825190"/>
          </a:xfrm>
        </p:spPr>
        <p:txBody>
          <a:bodyPr/>
          <a:lstStyle/>
          <a:p>
            <a:pPr algn="ctr"/>
            <a:r>
              <a:rPr lang="es-ES_tradnl" i="1" dirty="0"/>
              <a:t>Este material fue producido bajo el subsidio numero SH05051SH8 de la administración ocupacional de seguridad y salud de departamento de E. U. del trabajo. No necesariamente refleja el punto de vista o las políticas del departamento de E.U. del trabajo tampoco la mención de nombres comerciales, productos o organizaciones implica aprobación de el Gobierno de E.U.</a:t>
            </a:r>
            <a:endParaRPr lang="es-ES_tradnl" dirty="0"/>
          </a:p>
        </p:txBody>
      </p:sp>
    </p:spTree>
    <p:extLst>
      <p:ext uri="{BB962C8B-B14F-4D97-AF65-F5344CB8AC3E}">
        <p14:creationId xmlns:p14="http://schemas.microsoft.com/office/powerpoint/2010/main" val="345062046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59D928-9F9A-594A-A42A-982B061746BF}"/>
              </a:ext>
            </a:extLst>
          </p:cNvPr>
          <p:cNvSpPr>
            <a:spLocks noGrp="1"/>
          </p:cNvSpPr>
          <p:nvPr>
            <p:ph type="title"/>
          </p:nvPr>
        </p:nvSpPr>
        <p:spPr>
          <a:xfrm>
            <a:off x="1216633" y="753228"/>
            <a:ext cx="5048699" cy="1080938"/>
          </a:xfrm>
        </p:spPr>
        <p:txBody>
          <a:bodyPr/>
          <a:lstStyle/>
          <a:p>
            <a:r>
              <a:rPr lang="es-ES_tradnl" dirty="0"/>
              <a:t>Plan de climatización</a:t>
            </a:r>
          </a:p>
        </p:txBody>
      </p:sp>
      <p:sp>
        <p:nvSpPr>
          <p:cNvPr id="3" name="Content Placeholder 2">
            <a:extLst>
              <a:ext uri="{FF2B5EF4-FFF2-40B4-BE49-F238E27FC236}">
                <a16:creationId xmlns:a16="http://schemas.microsoft.com/office/drawing/2014/main" id="{5A10AB01-A49D-CD45-BE31-C25D5532C13F}"/>
              </a:ext>
            </a:extLst>
          </p:cNvPr>
          <p:cNvSpPr>
            <a:spLocks noGrp="1"/>
          </p:cNvSpPr>
          <p:nvPr>
            <p:ph sz="half" idx="1"/>
          </p:nvPr>
        </p:nvSpPr>
        <p:spPr>
          <a:xfrm>
            <a:off x="533401" y="2197100"/>
            <a:ext cx="8077198" cy="3520121"/>
          </a:xfrm>
        </p:spPr>
        <p:txBody>
          <a:bodyPr>
            <a:normAutofit fontScale="62500" lnSpcReduction="20000"/>
          </a:bodyPr>
          <a:lstStyle/>
          <a:p>
            <a:pPr>
              <a:lnSpc>
                <a:spcPct val="120000"/>
              </a:lnSpc>
              <a:spcBef>
                <a:spcPts val="1200"/>
              </a:spcBef>
            </a:pPr>
            <a:r>
              <a:rPr lang="es-ES_tradnl" sz="3500" dirty="0"/>
              <a:t>Falta de climatización– Factores principales de enfermedades relacionadas y muerte en trabajadores</a:t>
            </a:r>
          </a:p>
          <a:p>
            <a:pPr>
              <a:lnSpc>
                <a:spcPct val="120000"/>
              </a:lnSpc>
              <a:spcBef>
                <a:spcPts val="1200"/>
              </a:spcBef>
            </a:pPr>
            <a:r>
              <a:rPr lang="es-ES_tradnl" sz="3500" dirty="0"/>
              <a:t>Trabajadores </a:t>
            </a:r>
          </a:p>
          <a:p>
            <a:pPr>
              <a:lnSpc>
                <a:spcPct val="120000"/>
              </a:lnSpc>
              <a:spcBef>
                <a:spcPts val="1200"/>
              </a:spcBef>
            </a:pPr>
            <a:r>
              <a:rPr lang="es-ES_tradnl" sz="3500" dirty="0"/>
              <a:t>Aumentar la tolerancia al calor del trabajador dentro de un período de tiempo</a:t>
            </a:r>
          </a:p>
          <a:p>
            <a:pPr>
              <a:lnSpc>
                <a:spcPct val="120000"/>
              </a:lnSpc>
              <a:spcBef>
                <a:spcPts val="1200"/>
              </a:spcBef>
            </a:pPr>
            <a:r>
              <a:rPr lang="es-ES_tradnl" sz="3500" dirty="0"/>
              <a:t>Los trabajadores se climatizan a diferentes niveles</a:t>
            </a:r>
          </a:p>
          <a:p>
            <a:pPr>
              <a:lnSpc>
                <a:spcPct val="120000"/>
              </a:lnSpc>
              <a:spcBef>
                <a:spcPts val="1200"/>
              </a:spcBef>
            </a:pPr>
            <a:r>
              <a:rPr lang="es-ES_tradnl" sz="3500" dirty="0"/>
              <a:t>Incrementa gradualmente el tiempo de trabajo en el calor de 7 a 14 días</a:t>
            </a:r>
            <a:endParaRPr lang="es-ES_tradnl" sz="3200" dirty="0"/>
          </a:p>
        </p:txBody>
      </p:sp>
      <p:sp>
        <p:nvSpPr>
          <p:cNvPr id="6" name="Footer Placeholder 4">
            <a:extLst>
              <a:ext uri="{FF2B5EF4-FFF2-40B4-BE49-F238E27FC236}">
                <a16:creationId xmlns:a16="http://schemas.microsoft.com/office/drawing/2014/main" id="{71FBFCF2-9EDB-6B4B-9FC1-A69ED0929D67}"/>
              </a:ext>
            </a:extLst>
          </p:cNvPr>
          <p:cNvSpPr>
            <a:spLocks noGrp="1"/>
          </p:cNvSpPr>
          <p:nvPr>
            <p:ph type="ftr" sz="quarter" idx="11"/>
          </p:nvPr>
        </p:nvSpPr>
        <p:spPr>
          <a:xfrm>
            <a:off x="533400" y="5954237"/>
            <a:ext cx="8057444" cy="825190"/>
          </a:xfrm>
        </p:spPr>
        <p:txBody>
          <a:bodyPr/>
          <a:lstStyle/>
          <a:p>
            <a:pPr algn="ctr"/>
            <a:r>
              <a:rPr lang="es-ES_tradnl" i="1" dirty="0"/>
              <a:t>Este material fue producido bajo el subsidio numero SH05051SH8 de la administración ocupacional de seguridad y salud de departamento de E. U. del trabajo. No necesariamente refleja el punto de vista o las políticas del departamento de E.U. del trabajo tampoco la mención de nombres comerciales, productos o organizaciones implica aprobación de el Gobierno de E.U.</a:t>
            </a:r>
            <a:endParaRPr lang="es-ES_tradnl" dirty="0"/>
          </a:p>
        </p:txBody>
      </p:sp>
    </p:spTree>
    <p:extLst>
      <p:ext uri="{BB962C8B-B14F-4D97-AF65-F5344CB8AC3E}">
        <p14:creationId xmlns:p14="http://schemas.microsoft.com/office/powerpoint/2010/main" val="19515621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59D928-9F9A-594A-A42A-982B061746BF}"/>
              </a:ext>
            </a:extLst>
          </p:cNvPr>
          <p:cNvSpPr>
            <a:spLocks noGrp="1"/>
          </p:cNvSpPr>
          <p:nvPr>
            <p:ph type="title"/>
          </p:nvPr>
        </p:nvSpPr>
        <p:spPr>
          <a:xfrm>
            <a:off x="1216633" y="753228"/>
            <a:ext cx="5048699" cy="1080938"/>
          </a:xfrm>
        </p:spPr>
        <p:txBody>
          <a:bodyPr/>
          <a:lstStyle/>
          <a:p>
            <a:r>
              <a:rPr lang="es-ES_tradnl" dirty="0"/>
              <a:t>Entrenamiento</a:t>
            </a:r>
          </a:p>
        </p:txBody>
      </p:sp>
      <p:sp>
        <p:nvSpPr>
          <p:cNvPr id="3" name="Content Placeholder 2">
            <a:extLst>
              <a:ext uri="{FF2B5EF4-FFF2-40B4-BE49-F238E27FC236}">
                <a16:creationId xmlns:a16="http://schemas.microsoft.com/office/drawing/2014/main" id="{5A10AB01-A49D-CD45-BE31-C25D5532C13F}"/>
              </a:ext>
            </a:extLst>
          </p:cNvPr>
          <p:cNvSpPr>
            <a:spLocks noGrp="1"/>
          </p:cNvSpPr>
          <p:nvPr>
            <p:ph sz="half" idx="1"/>
          </p:nvPr>
        </p:nvSpPr>
        <p:spPr>
          <a:xfrm>
            <a:off x="533401" y="2389150"/>
            <a:ext cx="8077198" cy="3328071"/>
          </a:xfrm>
        </p:spPr>
        <p:txBody>
          <a:bodyPr>
            <a:normAutofit fontScale="85000" lnSpcReduction="20000"/>
          </a:bodyPr>
          <a:lstStyle/>
          <a:p>
            <a:pPr>
              <a:lnSpc>
                <a:spcPct val="120000"/>
              </a:lnSpc>
              <a:spcBef>
                <a:spcPts val="1400"/>
              </a:spcBef>
            </a:pPr>
            <a:r>
              <a:rPr lang="es-ES_tradnl" sz="3800" dirty="0"/>
              <a:t>Entrenar a los trabajadores acerca del reconocimiento, prevención y tratamiento de las enfermedades relacionadas con el calor.</a:t>
            </a:r>
          </a:p>
          <a:p>
            <a:pPr>
              <a:lnSpc>
                <a:spcPct val="120000"/>
              </a:lnSpc>
              <a:spcBef>
                <a:spcPts val="1400"/>
              </a:spcBef>
            </a:pPr>
            <a:r>
              <a:rPr lang="es-ES_tradnl" sz="3800" dirty="0"/>
              <a:t>Publicar avisos educativos y de advertencia de peligro</a:t>
            </a:r>
            <a:endParaRPr lang="es-ES_tradnl" sz="3500" dirty="0"/>
          </a:p>
          <a:p>
            <a:pPr marL="0" indent="0">
              <a:lnSpc>
                <a:spcPct val="120000"/>
              </a:lnSpc>
              <a:buNone/>
            </a:pPr>
            <a:endParaRPr lang="es-ES_tradnl" sz="3200" dirty="0"/>
          </a:p>
        </p:txBody>
      </p:sp>
      <p:sp>
        <p:nvSpPr>
          <p:cNvPr id="6" name="Footer Placeholder 4">
            <a:extLst>
              <a:ext uri="{FF2B5EF4-FFF2-40B4-BE49-F238E27FC236}">
                <a16:creationId xmlns:a16="http://schemas.microsoft.com/office/drawing/2014/main" id="{99375D76-FFE5-D447-8E64-F3D98B23E862}"/>
              </a:ext>
            </a:extLst>
          </p:cNvPr>
          <p:cNvSpPr>
            <a:spLocks noGrp="1"/>
          </p:cNvSpPr>
          <p:nvPr>
            <p:ph type="ftr" sz="quarter" idx="11"/>
          </p:nvPr>
        </p:nvSpPr>
        <p:spPr>
          <a:xfrm>
            <a:off x="533400" y="5954237"/>
            <a:ext cx="8057444" cy="825190"/>
          </a:xfrm>
        </p:spPr>
        <p:txBody>
          <a:bodyPr/>
          <a:lstStyle/>
          <a:p>
            <a:pPr algn="ctr"/>
            <a:r>
              <a:rPr lang="es-ES_tradnl" i="1" dirty="0"/>
              <a:t>Este material fue producido bajo el subsidio numero SH05051SH8 de la administración ocupacional de seguridad y salud de departamento de E. U. del trabajo. No necesariamente refleja el punto de vista o las políticas del departamento de E.U. del trabajo tampoco la mención de nombres comerciales, productos o organizaciones implica aprobación de el Gobierno de E.U.</a:t>
            </a:r>
            <a:endParaRPr lang="es-ES_tradnl" dirty="0"/>
          </a:p>
        </p:txBody>
      </p:sp>
    </p:spTree>
    <p:extLst>
      <p:ext uri="{BB962C8B-B14F-4D97-AF65-F5344CB8AC3E}">
        <p14:creationId xmlns:p14="http://schemas.microsoft.com/office/powerpoint/2010/main" val="288181104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59D928-9F9A-594A-A42A-982B061746BF}"/>
              </a:ext>
            </a:extLst>
          </p:cNvPr>
          <p:cNvSpPr>
            <a:spLocks noGrp="1"/>
          </p:cNvSpPr>
          <p:nvPr>
            <p:ph type="title"/>
          </p:nvPr>
        </p:nvSpPr>
        <p:spPr>
          <a:xfrm>
            <a:off x="1216633" y="753228"/>
            <a:ext cx="5048699" cy="1080938"/>
          </a:xfrm>
        </p:spPr>
        <p:txBody>
          <a:bodyPr/>
          <a:lstStyle/>
          <a:p>
            <a:r>
              <a:rPr lang="es-ES_tradnl" dirty="0"/>
              <a:t>Condiciones de trabajo</a:t>
            </a:r>
          </a:p>
        </p:txBody>
      </p:sp>
      <p:sp>
        <p:nvSpPr>
          <p:cNvPr id="3" name="Content Placeholder 2">
            <a:extLst>
              <a:ext uri="{FF2B5EF4-FFF2-40B4-BE49-F238E27FC236}">
                <a16:creationId xmlns:a16="http://schemas.microsoft.com/office/drawing/2014/main" id="{5A10AB01-A49D-CD45-BE31-C25D5532C13F}"/>
              </a:ext>
            </a:extLst>
          </p:cNvPr>
          <p:cNvSpPr>
            <a:spLocks noGrp="1"/>
          </p:cNvSpPr>
          <p:nvPr>
            <p:ph sz="half" idx="1"/>
          </p:nvPr>
        </p:nvSpPr>
        <p:spPr>
          <a:xfrm>
            <a:off x="1066801" y="2110911"/>
            <a:ext cx="6819899" cy="3668316"/>
          </a:xfrm>
        </p:spPr>
        <p:txBody>
          <a:bodyPr>
            <a:normAutofit fontScale="25000" lnSpcReduction="20000"/>
          </a:bodyPr>
          <a:lstStyle/>
          <a:p>
            <a:pPr>
              <a:lnSpc>
                <a:spcPct val="120000"/>
              </a:lnSpc>
            </a:pPr>
            <a:r>
              <a:rPr lang="es-ES_tradnl" sz="7600" dirty="0"/>
              <a:t>Controles de ingeniería</a:t>
            </a:r>
          </a:p>
          <a:p>
            <a:pPr lvl="1">
              <a:lnSpc>
                <a:spcPct val="120000"/>
              </a:lnSpc>
            </a:pPr>
            <a:r>
              <a:rPr lang="es-ES_tradnl" sz="7600" dirty="0"/>
              <a:t>Reduce la temperatura del aire y la humedad</a:t>
            </a:r>
          </a:p>
          <a:p>
            <a:pPr lvl="1">
              <a:lnSpc>
                <a:spcPct val="120000"/>
              </a:lnSpc>
            </a:pPr>
            <a:r>
              <a:rPr lang="es-ES_tradnl" sz="7600" dirty="0"/>
              <a:t>Protege las fuentes de calor</a:t>
            </a:r>
          </a:p>
          <a:p>
            <a:pPr lvl="1">
              <a:lnSpc>
                <a:spcPct val="120000"/>
              </a:lnSpc>
            </a:pPr>
            <a:r>
              <a:rPr lang="es-ES_tradnl" sz="7600" dirty="0"/>
              <a:t>Modifica el proceso </a:t>
            </a:r>
          </a:p>
          <a:p>
            <a:pPr>
              <a:lnSpc>
                <a:spcPct val="120000"/>
              </a:lnSpc>
            </a:pPr>
            <a:r>
              <a:rPr lang="es-ES_tradnl" sz="7600" dirty="0"/>
              <a:t>Practicas en el trabajo</a:t>
            </a:r>
          </a:p>
          <a:p>
            <a:pPr lvl="1">
              <a:lnSpc>
                <a:spcPct val="120000"/>
              </a:lnSpc>
            </a:pPr>
            <a:r>
              <a:rPr lang="es-ES_tradnl" sz="7600" dirty="0"/>
              <a:t>Limita el tiempo en lo caliente– modifica los horarios</a:t>
            </a:r>
          </a:p>
          <a:p>
            <a:pPr lvl="1">
              <a:lnSpc>
                <a:spcPct val="120000"/>
              </a:lnSpc>
            </a:pPr>
            <a:r>
              <a:rPr lang="es-ES_tradnl" sz="7600" dirty="0"/>
              <a:t>Disminuye los requerimientos físicos de las tareas</a:t>
            </a:r>
          </a:p>
          <a:p>
            <a:pPr lvl="1">
              <a:lnSpc>
                <a:spcPct val="120000"/>
              </a:lnSpc>
            </a:pPr>
            <a:r>
              <a:rPr lang="es-ES_tradnl" sz="7600" dirty="0"/>
              <a:t>Agenda periodos de descanso</a:t>
            </a:r>
          </a:p>
          <a:p>
            <a:pPr lvl="1">
              <a:lnSpc>
                <a:spcPct val="120000"/>
              </a:lnSpc>
            </a:pPr>
            <a:r>
              <a:rPr lang="es-ES_tradnl" sz="7600" dirty="0"/>
              <a:t>Proporciona ropa personal para protegerse del calor </a:t>
            </a:r>
          </a:p>
          <a:p>
            <a:pPr lvl="1">
              <a:lnSpc>
                <a:spcPct val="120000"/>
              </a:lnSpc>
            </a:pPr>
            <a:r>
              <a:rPr lang="es-ES_tradnl" sz="7600" dirty="0"/>
              <a:t>Proporciona suficiente agua fría </a:t>
            </a:r>
          </a:p>
          <a:p>
            <a:pPr marL="0" indent="0">
              <a:lnSpc>
                <a:spcPct val="120000"/>
              </a:lnSpc>
              <a:buNone/>
            </a:pPr>
            <a:endParaRPr lang="es-ES_tradnl" sz="3500" dirty="0"/>
          </a:p>
          <a:p>
            <a:pPr marL="0" indent="0">
              <a:lnSpc>
                <a:spcPct val="120000"/>
              </a:lnSpc>
              <a:buNone/>
            </a:pPr>
            <a:endParaRPr lang="es-ES_tradnl" sz="3200" dirty="0"/>
          </a:p>
        </p:txBody>
      </p:sp>
      <p:sp>
        <p:nvSpPr>
          <p:cNvPr id="6" name="Footer Placeholder 4">
            <a:extLst>
              <a:ext uri="{FF2B5EF4-FFF2-40B4-BE49-F238E27FC236}">
                <a16:creationId xmlns:a16="http://schemas.microsoft.com/office/drawing/2014/main" id="{406AACC3-2E04-C14B-8F37-37973572D188}"/>
              </a:ext>
            </a:extLst>
          </p:cNvPr>
          <p:cNvSpPr>
            <a:spLocks noGrp="1"/>
          </p:cNvSpPr>
          <p:nvPr>
            <p:ph type="ftr" sz="quarter" idx="11"/>
          </p:nvPr>
        </p:nvSpPr>
        <p:spPr>
          <a:xfrm>
            <a:off x="533400" y="5954237"/>
            <a:ext cx="8057444" cy="825190"/>
          </a:xfrm>
        </p:spPr>
        <p:txBody>
          <a:bodyPr/>
          <a:lstStyle/>
          <a:p>
            <a:pPr algn="ctr"/>
            <a:r>
              <a:rPr lang="es-ES_tradnl" i="1" dirty="0"/>
              <a:t>Este material fue producido bajo el subsidio numero SH05051SH8 de la administración ocupacional de seguridad y salud de departamento de E. U. del trabajo. No necesariamente refleja el punto de vista o las políticas del departamento de E.U. del trabajo tampoco la mención de nombres comerciales, productos o organizaciones implica aprobación de el Gobierno de E.U.</a:t>
            </a:r>
            <a:endParaRPr lang="es-ES_tradnl" dirty="0"/>
          </a:p>
        </p:txBody>
      </p:sp>
    </p:spTree>
    <p:extLst>
      <p:ext uri="{BB962C8B-B14F-4D97-AF65-F5344CB8AC3E}">
        <p14:creationId xmlns:p14="http://schemas.microsoft.com/office/powerpoint/2010/main" val="4155514098"/>
      </p:ext>
    </p:extLst>
  </p:cSld>
  <p:clrMapOvr>
    <a:masterClrMapping/>
  </p:clrMapOvr>
</p:sld>
</file>

<file path=ppt/theme/theme1.xml><?xml version="1.0" encoding="utf-8"?>
<a:theme xmlns:a="http://schemas.openxmlformats.org/drawingml/2006/main" name="Berlin">
  <a:themeElements>
    <a:clrScheme name="Berlin">
      <a:dk1>
        <a:sysClr val="windowText" lastClr="000000"/>
      </a:dk1>
      <a:lt1>
        <a:sysClr val="window" lastClr="FFFFFF"/>
      </a:lt1>
      <a:dk2>
        <a:srgbClr val="9D360E"/>
      </a:dk2>
      <a:lt2>
        <a:srgbClr val="E7E6E6"/>
      </a:lt2>
      <a:accent1>
        <a:srgbClr val="F09415"/>
      </a:accent1>
      <a:accent2>
        <a:srgbClr val="C1B56B"/>
      </a:accent2>
      <a:accent3>
        <a:srgbClr val="4BAF73"/>
      </a:accent3>
      <a:accent4>
        <a:srgbClr val="5AA6C0"/>
      </a:accent4>
      <a:accent5>
        <a:srgbClr val="D17DF9"/>
      </a:accent5>
      <a:accent6>
        <a:srgbClr val="FA7E5C"/>
      </a:accent6>
      <a:hlink>
        <a:srgbClr val="FFAE3E"/>
      </a:hlink>
      <a:folHlink>
        <a:srgbClr val="FCC77E"/>
      </a:folHlink>
    </a:clrScheme>
    <a:fontScheme name="Berlin">
      <a:majorFont>
        <a:latin typeface="Trebuchet MS" panose="020B060302020202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rebuchet MS" panose="020B060302020202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erlin">
      <a:fillStyleLst>
        <a:solidFill>
          <a:schemeClr val="phClr"/>
        </a:solidFill>
        <a:gradFill rotWithShape="1">
          <a:gsLst>
            <a:gs pos="0">
              <a:schemeClr val="phClr">
                <a:tint val="60000"/>
                <a:satMod val="100000"/>
                <a:lumMod val="110000"/>
              </a:schemeClr>
            </a:gs>
            <a:gs pos="100000">
              <a:schemeClr val="phClr">
                <a:tint val="70000"/>
                <a:satMod val="100000"/>
                <a:lumMod val="100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6000"/>
                <a:shade val="100000"/>
                <a:hueMod val="270000"/>
                <a:satMod val="200000"/>
                <a:lumMod val="128000"/>
              </a:schemeClr>
            </a:gs>
            <a:gs pos="50000">
              <a:schemeClr val="phClr">
                <a:shade val="100000"/>
                <a:hueMod val="100000"/>
                <a:satMod val="110000"/>
                <a:lumMod val="130000"/>
              </a:schemeClr>
            </a:gs>
            <a:gs pos="100000">
              <a:schemeClr val="phClr">
                <a:shade val="78000"/>
                <a:hueMod val="44000"/>
                <a:satMod val="200000"/>
                <a:lumMod val="69000"/>
              </a:schemeClr>
            </a:gs>
          </a:gsLst>
          <a:lin ang="2520000" scaled="0"/>
        </a:gradFill>
      </a:bgFillStyleLst>
    </a:fmtScheme>
  </a:themeElements>
  <a:objectDefaults/>
  <a:extraClrSchemeLst/>
  <a:extLst>
    <a:ext uri="{05A4C25C-085E-4340-85A3-A5531E510DB2}">
      <thm15:themeFamily xmlns:thm15="http://schemas.microsoft.com/office/thememl/2012/main" name="Berlin" id="{7B5DBA9E-B069-418E-9360-A61BDD0615A4}" vid="{C0CBE056-4EF4-4D92-969E-947779DA7AA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{1344F685-5A66-A24D-8A81-D7821026C47C}tf10001079</Template>
  <TotalTime>2939</TotalTime>
  <Words>6230</Words>
  <Application>Microsoft Macintosh PowerPoint</Application>
  <PresentationFormat>On-screen Show (4:3)</PresentationFormat>
  <Paragraphs>438</Paragraphs>
  <Slides>42</Slides>
  <Notes>42</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42</vt:i4>
      </vt:variant>
    </vt:vector>
  </HeadingPairs>
  <TitlesOfParts>
    <vt:vector size="46" baseType="lpstr">
      <vt:lpstr>Arial</vt:lpstr>
      <vt:lpstr>Calibri</vt:lpstr>
      <vt:lpstr>Trebuchet MS</vt:lpstr>
      <vt:lpstr>Berlin</vt:lpstr>
      <vt:lpstr>Enfermedades relacionadas con el calor: Empleadores </vt:lpstr>
      <vt:lpstr>OSHA</vt:lpstr>
      <vt:lpstr>Riesgo en las industrias</vt:lpstr>
      <vt:lpstr>Recomendaciones</vt:lpstr>
      <vt:lpstr>Riesgo Ambiental al Calor</vt:lpstr>
      <vt:lpstr>Monitoreo médico</vt:lpstr>
      <vt:lpstr>Plan de climatización</vt:lpstr>
      <vt:lpstr>Entrenamiento</vt:lpstr>
      <vt:lpstr>Condiciones de trabajo</vt:lpstr>
      <vt:lpstr>Recursos</vt:lpstr>
      <vt:lpstr>Enfermedades relacionadas con el calor: Reconocimiento </vt:lpstr>
      <vt:lpstr>Enfermedades  relacionadas con el calor</vt:lpstr>
      <vt:lpstr>Factores de riesgo</vt:lpstr>
      <vt:lpstr>Factores de riesgo continuación</vt:lpstr>
      <vt:lpstr>Deshidratación</vt:lpstr>
      <vt:lpstr>Calambres por calor</vt:lpstr>
      <vt:lpstr>Agotamiento por calor</vt:lpstr>
      <vt:lpstr>Golpe de calor</vt:lpstr>
      <vt:lpstr>Hiponatremia</vt:lpstr>
      <vt:lpstr>Enfermedades relacionadas con el calor: Prevención  </vt:lpstr>
      <vt:lpstr>Prevención</vt:lpstr>
      <vt:lpstr>Aclimatarse</vt:lpstr>
      <vt:lpstr>Ajustar el horario</vt:lpstr>
      <vt:lpstr>Tome descansos frecuentes</vt:lpstr>
      <vt:lpstr>Beber bastantes líquidos</vt:lpstr>
      <vt:lpstr>Comer refrigerios salados</vt:lpstr>
      <vt:lpstr>Usa ropa apropiada</vt:lpstr>
      <vt:lpstr>Usa ropa refrescante</vt:lpstr>
      <vt:lpstr>Monitorear</vt:lpstr>
      <vt:lpstr>Enfermedades relacionadas con el calor: Tratamiento </vt:lpstr>
      <vt:lpstr>Golpe de calor: Llame</vt:lpstr>
      <vt:lpstr>Golpe de calor: Refrescar</vt:lpstr>
      <vt:lpstr>Golpe de calor: Beber</vt:lpstr>
      <vt:lpstr>Agotamiento por calor: Llamar</vt:lpstr>
      <vt:lpstr>Agotamiento por calor: Refrescar</vt:lpstr>
      <vt:lpstr>Agotamiento por calor: Beber</vt:lpstr>
      <vt:lpstr>Hiponatremia: Comer</vt:lpstr>
      <vt:lpstr>Hiponatremia: Llamar</vt:lpstr>
      <vt:lpstr>Calambres por calor: Tratamiento</vt:lpstr>
      <vt:lpstr>Caso de estudio </vt:lpstr>
      <vt:lpstr>Caso de estudio– Discusión </vt:lpstr>
      <vt:lpstr>Caso de estudio– Discusión Cont.</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Heat-Related Illnesses Presentation Manager</dc:title>
  <dc:subject>Heat-Related Illnesses</dc:subject>
  <dc:creator>SERI</dc:creator>
  <cp:keywords>heat exhaustion, heat stroke, dehydration</cp:keywords>
  <dc:description/>
  <cp:lastModifiedBy>Ann Marie</cp:lastModifiedBy>
  <cp:revision>350</cp:revision>
  <cp:lastPrinted>2019-12-25T23:18:32Z</cp:lastPrinted>
  <dcterms:created xsi:type="dcterms:W3CDTF">2019-05-20T21:52:05Z</dcterms:created>
  <dcterms:modified xsi:type="dcterms:W3CDTF">2019-12-28T14:57:46Z</dcterms:modified>
  <cp:category/>
</cp:coreProperties>
</file>